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404" r:id="rId3"/>
    <p:sldId id="405" r:id="rId4"/>
    <p:sldId id="359" r:id="rId5"/>
    <p:sldId id="387" r:id="rId6"/>
    <p:sldId id="388" r:id="rId7"/>
    <p:sldId id="397" r:id="rId8"/>
    <p:sldId id="297" r:id="rId9"/>
    <p:sldId id="363" r:id="rId10"/>
    <p:sldId id="365" r:id="rId11"/>
    <p:sldId id="357" r:id="rId12"/>
    <p:sldId id="366" r:id="rId13"/>
    <p:sldId id="367" r:id="rId14"/>
    <p:sldId id="364" r:id="rId15"/>
    <p:sldId id="280" r:id="rId16"/>
    <p:sldId id="408" r:id="rId17"/>
    <p:sldId id="409" r:id="rId18"/>
    <p:sldId id="410" r:id="rId19"/>
    <p:sldId id="411" r:id="rId20"/>
    <p:sldId id="412" r:id="rId21"/>
    <p:sldId id="391" r:id="rId22"/>
    <p:sldId id="301" r:id="rId23"/>
    <p:sldId id="329" r:id="rId24"/>
    <p:sldId id="314" r:id="rId25"/>
    <p:sldId id="400" r:id="rId26"/>
    <p:sldId id="376" r:id="rId27"/>
    <p:sldId id="378" r:id="rId28"/>
    <p:sldId id="337" r:id="rId29"/>
    <p:sldId id="341" r:id="rId30"/>
    <p:sldId id="381" r:id="rId31"/>
    <p:sldId id="392" r:id="rId32"/>
    <p:sldId id="305" r:id="rId33"/>
    <p:sldId id="326" r:id="rId34"/>
    <p:sldId id="319" r:id="rId35"/>
    <p:sldId id="322" r:id="rId36"/>
    <p:sldId id="402" r:id="rId37"/>
    <p:sldId id="369" r:id="rId38"/>
    <p:sldId id="295" r:id="rId39"/>
    <p:sldId id="311" r:id="rId40"/>
    <p:sldId id="393" r:id="rId41"/>
    <p:sldId id="406" r:id="rId42"/>
    <p:sldId id="342" r:id="rId43"/>
    <p:sldId id="343" r:id="rId44"/>
    <p:sldId id="403" r:id="rId45"/>
    <p:sldId id="383" r:id="rId46"/>
    <p:sldId id="385" r:id="rId47"/>
    <p:sldId id="382" r:id="rId48"/>
    <p:sldId id="386" r:id="rId49"/>
    <p:sldId id="292" r:id="rId50"/>
    <p:sldId id="379" r:id="rId51"/>
    <p:sldId id="330" r:id="rId52"/>
    <p:sldId id="331" r:id="rId53"/>
    <p:sldId id="332" r:id="rId54"/>
    <p:sldId id="373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Cambria Math" panose="02040503050406030204" pitchFamily="18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Segoe Print" panose="02000800000000000000" pitchFamily="2" charset="0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Weld" initials="" lastIdx="3" clrIdx="0"/>
  <p:cmAuthor id="1" name="Arman Cohan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0FC"/>
    <a:srgbClr val="C5D9FF"/>
    <a:srgbClr val="000000"/>
    <a:srgbClr val="3D63A7"/>
    <a:srgbClr val="7A94C3"/>
    <a:srgbClr val="D3DBEB"/>
    <a:srgbClr val="FFFFFF"/>
    <a:srgbClr val="DAE3F3"/>
    <a:srgbClr val="4472C5"/>
    <a:srgbClr val="E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02C90D-13B6-4932-A1C5-22D2ACD22940}">
  <a:tblStyle styleId="{9C02C90D-13B6-4932-A1C5-22D2ACD22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8"/>
    <p:restoredTop sz="82011"/>
  </p:normalViewPr>
  <p:slideViewPr>
    <p:cSldViewPr snapToGrid="0">
      <p:cViewPr>
        <p:scale>
          <a:sx n="125" d="100"/>
          <a:sy n="125" d="100"/>
        </p:scale>
        <p:origin x="15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everybody!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… there are many hypotheses that (read)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here is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that is often overlooked: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any statistical hypothesis has to be evaluated w/ an appropriate statistical tool, since each hypothesis starts with a different assumption and makes a (mathematically) different claim. 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corollary is that, (read)</a:t>
            </a:r>
          </a:p>
          <a:p>
            <a:pPr lvl="0" rtl="0" fontAlgn="base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5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in practice, it's usually the other way around.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usually have a statistical test that we’re comfortable with and we apply it to our target data.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issue is so severe that we often forget/ignore what is the hypothesis addressed by a statistical tool.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3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real example of that: a screenshot from a paper public at EMNLP 2019	</a:t>
            </a:r>
          </a:p>
          <a:p>
            <a:r>
              <a:rPr lang="en-US" dirty="0"/>
              <a:t>There is a table of results, just like what we had earlier</a:t>
            </a:r>
          </a:p>
          <a:p>
            <a:pPr lvl="1"/>
            <a:r>
              <a:rPr lang="en-US" dirty="0"/>
              <a:t>The research question is clear from the context </a:t>
            </a:r>
          </a:p>
          <a:p>
            <a:pPr lvl="1"/>
            <a:r>
              <a:rPr lang="en-US" dirty="0"/>
              <a:t>The text also mentions what statistical tool they use. </a:t>
            </a:r>
          </a:p>
          <a:p>
            <a:pPr lvl="1"/>
            <a:r>
              <a:rPr lang="en-US" dirty="0"/>
              <a:t>But what is their hypothesis or scientific claim their pursuing to assess? Unclear. </a:t>
            </a:r>
          </a:p>
          <a:p>
            <a:pPr lvl="0"/>
            <a:r>
              <a:rPr lang="en-US" dirty="0"/>
              <a:t>This is an example; in fact, this is a systemic flaw practice I the field. (read)</a:t>
            </a:r>
          </a:p>
          <a:p>
            <a:pPr lvl="1"/>
            <a:r>
              <a:rPr lang="en-US" dirty="0"/>
              <a:t>We as a community, systematically, under-report and mis-report.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1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this work/presentation is motivated by the observation that there seems to be limited understanding about: (read)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key tip we’re offering is that: (read)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71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561332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561332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statistical tools considered in the paper are the following four (read them)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two tools on the left are based on frequentist statistics, while the ones on the right are based on Bayesian inference.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Two distinct interpretation of probabilities which has resulted in two different schools of thought about decision-making problems.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complementary categorization of these tools is based on the nature of the results that they provide</a:t>
            </a:r>
            <a:r>
              <a:rPr lang="en-US" dirty="0"/>
              <a:t>: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ones on the top encourage binary decision making, while those on the bottom provide uncertainty around estimates. </a:t>
            </a:r>
            <a:r>
              <a:rPr lang="en-US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sake of this presentation, to make the talk more focused, we’re going to focus on the red algorithms, but in our paper we cover all 4 of them.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NHST, because it’s the most popular choice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PI, because I believe it’s a useful alternative. </a:t>
            </a:r>
          </a:p>
        </p:txBody>
      </p:sp>
    </p:spTree>
    <p:extLst>
      <p:ext uri="{BB962C8B-B14F-4D97-AF65-F5344CB8AC3E}">
        <p14:creationId xmlns:p14="http://schemas.microsoft.com/office/powerpoint/2010/main" val="2186790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before getting into the nitty-gritty details of the techniques, let me tell you about a survey that we conducted among NLP researchers</a:t>
            </a:r>
          </a:p>
          <a:p>
            <a:pPr lvl="1"/>
            <a:r>
              <a:rPr lang="en-US" u="none" dirty="0"/>
              <a:t>Where we had (read)</a:t>
            </a:r>
          </a:p>
          <a:p>
            <a:pPr lvl="0"/>
            <a:r>
              <a:rPr lang="en-US" dirty="0"/>
              <a:t>As you’d imagine, not everyone was happy about being asked to fill out a survey; so some</a:t>
            </a:r>
            <a:r>
              <a:rPr lang="en-US" u="none" dirty="0"/>
              <a:t>times we’d receive replies like this.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98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55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included a question to check if people are paying attention to what they’re reading or not. </a:t>
            </a:r>
          </a:p>
          <a:p>
            <a:r>
              <a:rPr lang="en-US" dirty="0"/>
              <a:t>… turns out that 2 of our participants self-identified as robots. </a:t>
            </a:r>
          </a:p>
          <a:p>
            <a:r>
              <a:rPr lang="en-US" dirty="0"/>
              <a:t>And 2 people considered themselves partially a robot.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people don’t laugh: just to make sure, this is not funny, or I am surrounded by a bunch of robots? </a:t>
            </a:r>
          </a:p>
        </p:txBody>
      </p:sp>
    </p:spTree>
    <p:extLst>
      <p:ext uri="{BB962C8B-B14F-4D97-AF65-F5344CB8AC3E}">
        <p14:creationId xmlns:p14="http://schemas.microsoft.com/office/powerpoint/2010/main" val="3132507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better understand the common practices in the field, we went through ACL'18 papers and counted how many times each of these statistical assessment tools are used.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which shows a heavy imbalance. 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at any point during this presentation you feel that I am bashing NHST and advocating from PR, is because this imbalance in their usage. 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However, bear in mind that all techniques have their on limitations, and they all have to be used with this in mind. </a:t>
            </a:r>
          </a:p>
          <a:p>
            <a:pPr lvl="0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829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new members of Dan's group that might not know me: </a:t>
            </a:r>
          </a:p>
          <a:p>
            <a:pPr lvl="1"/>
            <a:r>
              <a:rPr lang="en-US" dirty="0"/>
              <a:t>I joined Dan's group in 2013, when we were still in Illinois </a:t>
            </a:r>
          </a:p>
          <a:p>
            <a:pPr lvl="1"/>
            <a:r>
              <a:rPr lang="en-US" dirty="0"/>
              <a:t>I graduated in early 2019, after 6 years of hard work</a:t>
            </a:r>
          </a:p>
          <a:p>
            <a:pPr lvl="1"/>
            <a:r>
              <a:rPr lang="en-US" dirty="0"/>
              <a:t>and now you I work at Allen Institute for AI in Seattle.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picture here shows us on our graduation day. </a:t>
            </a:r>
          </a:p>
          <a:p>
            <a:pPr lvl="1"/>
            <a:r>
              <a:rPr lang="en-US" dirty="0"/>
              <a:t>I am the one on the right side, </a:t>
            </a:r>
          </a:p>
          <a:p>
            <a:pPr lvl="1"/>
            <a:r>
              <a:rPr lang="en-US" dirty="0"/>
              <a:t>next me, it is Stephen </a:t>
            </a:r>
          </a:p>
          <a:p>
            <a:pPr lvl="1"/>
            <a:r>
              <a:rPr lang="en-US" dirty="0"/>
              <a:t>then Dan</a:t>
            </a:r>
          </a:p>
          <a:p>
            <a:pPr lvl="1"/>
            <a:r>
              <a:rPr lang="en-US" dirty="0"/>
              <a:t>and finally </a:t>
            </a:r>
            <a:r>
              <a:rPr lang="en-US" dirty="0" err="1"/>
              <a:t>Shyam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And right behind us we have Doctor Ben Franklin, a founding founder and the founder of UPenn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7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561332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561332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1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fix our notation for the rest of the presentation:</a:t>
            </a:r>
            <a:endParaRPr lang="en-US" b="0" dirty="0">
              <a:effectLst/>
            </a:endParaRP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Suppose we want to compare two systems on a dataset of instances D with respect to a measure M(S, x) representing the performance of system S on instances of our dataset. 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 typical NLP experiment, the goal is to infer some inherent and unknown properties of systems</a:t>
            </a:r>
          </a:p>
          <a:p>
            <a:pPr lvl="2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assume that each system Si has an unknown inherent accuracy value, denoted </a:t>
            </a:r>
            <a:r>
              <a:rPr lang="el-G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setup, one might, for instance, be interested in assessing the credibility of the hypothesis H that </a:t>
            </a:r>
            <a:r>
              <a:rPr lang="el-G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θ1 &lt; θ2.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5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....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context, "extremeness" depends on the definition of your problem;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you're comparing the accuracies of two systems, extremeness for example means increasing the accuracy of your system.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you're adding a featuring to S2, you can define extremeness based on an estimate of monthly users. 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let's pick a name for this probability, since it's going to come up many times.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34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...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Ya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all this time you thought there are Transformers; but it was all a bunch of bored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gineas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haha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) </a:t>
            </a:r>
          </a:p>
          <a:p>
            <a:r>
              <a:rPr lang="en-US" dirty="0"/>
              <a:t>…. called z-test which is applicable to particular scenarios with some strict assumptions. </a:t>
            </a:r>
          </a:p>
        </p:txBody>
      </p:sp>
    </p:spTree>
    <p:extLst>
      <p:ext uri="{BB962C8B-B14F-4D97-AF65-F5344CB8AC3E}">
        <p14:creationId xmlns:p14="http://schemas.microsoft.com/office/powerpoint/2010/main" val="4146132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interpreting p-values. </a:t>
            </a:r>
          </a:p>
          <a:p>
            <a:r>
              <a:rPr lang="en-US" dirty="0"/>
              <a:t>I personally struggled with this notion for years, and I thought it’s only me; until I heard from other people that it’s not just me. </a:t>
            </a:r>
          </a:p>
        </p:txBody>
      </p:sp>
    </p:spTree>
    <p:extLst>
      <p:ext uri="{BB962C8B-B14F-4D97-AF65-F5344CB8AC3E}">
        <p14:creationId xmlns:p14="http://schemas.microsoft.com/office/powerpoint/2010/main" val="3920242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79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false, by induction … </a:t>
            </a:r>
          </a:p>
          <a:p>
            <a:r>
              <a:rPr lang="en-US" dirty="0"/>
              <a:t>At least, the common tests. </a:t>
            </a:r>
          </a:p>
        </p:txBody>
      </p:sp>
    </p:spTree>
    <p:extLst>
      <p:ext uri="{BB962C8B-B14F-4D97-AF65-F5344CB8AC3E}">
        <p14:creationId xmlns:p14="http://schemas.microsoft.com/office/powerpoint/2010/main" val="3357620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Inherently, NHST is not designed to answer such queries about uncertainty of claims/hypotheses. </a:t>
            </a:r>
            <a:br>
              <a:rPr lang="en" dirty="0"/>
            </a:br>
            <a:r>
              <a:rPr lang="e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6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561332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561332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27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assessment tool is based on Bayesian Inference framework: 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I say inference, here is a rough description: 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receive an input (e.g., "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fourcandles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")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you're confused; don't know what it means. 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want to infer: whether it was meant to be "four candles" or "fork handles" 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key equation that will help us do this inference is the Bayes theorem. </a:t>
            </a:r>
          </a:p>
        </p:txBody>
      </p:sp>
    </p:spTree>
    <p:extLst>
      <p:ext uri="{BB962C8B-B14F-4D97-AF65-F5344CB8AC3E}">
        <p14:creationId xmlns:p14="http://schemas.microsoft.com/office/powerpoint/2010/main" val="178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talk is going to be about hypothesis test/assessment 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....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This talk is a </a:t>
            </a:r>
            <a:r>
              <a:rPr lang="en-US" dirty="0" err="1"/>
              <a:t>tutorialized</a:t>
            </a:r>
            <a:r>
              <a:rPr lang="en-US" dirty="0"/>
              <a:t> version of a recent paper we have published.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Not only this is meant to be a tutorial for those who are not familiar with the subject,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 promise to show you some new intuitions, for those who're already familiar. </a:t>
            </a:r>
          </a:p>
        </p:txBody>
      </p:sp>
    </p:spTree>
    <p:extLst>
      <p:ext uri="{BB962C8B-B14F-4D97-AF65-F5344CB8AC3E}">
        <p14:creationId xmlns:p14="http://schemas.microsoft.com/office/powerpoint/2010/main" val="2531831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To </a:t>
            </a:r>
            <a:r>
              <a:rPr lang="en-US" b="0" dirty="0" err="1">
                <a:effectLst/>
              </a:rPr>
              <a:t>refereshen</a:t>
            </a:r>
            <a:r>
              <a:rPr lang="en-US" b="0" dirty="0">
                <a:effectLst/>
              </a:rPr>
              <a:t> your mind about the Bayes' theorem: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Bayesian inference frameworks, the specification of a priori assumptions and beliefs are encoded in the form of a prior distribution P(</a:t>
            </a:r>
            <a:r>
              <a:rPr lang="el-G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θ)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parameters of the model. </a:t>
            </a:r>
          </a:p>
          <a:p>
            <a:pPr lvl="2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typical NLP experiment, these parameters can be, e.g., the actual mean or standard deviation for the performance of a system, as its inherent and unobserved property.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Likelihood function, formally models the underlying process that connects the latent parameters to the observations.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Consequently, a posterior distribution is inferred using the Bayes rule and conditioned on the observations. </a:t>
            </a:r>
          </a:p>
          <a:p>
            <a:pPr lvl="2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posterior distribution is a combined summary of the data and prior information, and states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likeli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values of </a:t>
            </a:r>
            <a:r>
              <a:rPr lang="el-G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1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4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can read the following conclusion that: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	with a probability 0.99 the hypothesis (with x = 0) holds true.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statement does not imply any difference with a notable margin. 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probability at least 0.94 the hypothesis (with x = 1) holds true.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13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" dirty="0"/>
              <a:t>Let me try to summarize. </a:t>
            </a:r>
          </a:p>
          <a:p>
            <a:endParaRPr lang="e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67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p-values do not provide probability estimates on the systems being different (or equal) 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reporting posterior intervals generally provides the most useful summary as they provide uncertainty estimates.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8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let me go back to the study where we showed that the majority of the practitioners use NHST.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Now the question is what is the reason behind this imbalanced usage of the statistical tools; 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this an informed decision to behave this way? 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 it is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something else. </a:t>
            </a:r>
          </a:p>
        </p:txBody>
      </p:sp>
    </p:spTree>
    <p:extLst>
      <p:ext uri="{BB962C8B-B14F-4D97-AF65-F5344CB8AC3E}">
        <p14:creationId xmlns:p14="http://schemas.microsoft.com/office/powerpoint/2010/main" val="387949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The point here is that: maybe we have a lack of exposure problem in the field, possibly because these definitions are not included in their academic </a:t>
            </a:r>
            <a:r>
              <a:rPr lang="en-US" dirty="0" err="1"/>
              <a:t>curiculum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0479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f561332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f561332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am going to end the talk with several points about common mal practices and several suggestions.</a:t>
            </a:r>
          </a:p>
        </p:txBody>
      </p:sp>
    </p:spTree>
    <p:extLst>
      <p:ext uri="{BB962C8B-B14F-4D97-AF65-F5344CB8AC3E}">
        <p14:creationId xmlns:p14="http://schemas.microsoft.com/office/powerpoint/2010/main" val="2320026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start by mentioning a non-NLP example. </a:t>
            </a:r>
          </a:p>
          <a:p>
            <a:r>
              <a:rPr lang="en-US" dirty="0"/>
              <a:t>A couple of days ago I received this newsletter email from the WH.</a:t>
            </a:r>
          </a:p>
          <a:p>
            <a:pPr lvl="1"/>
            <a:r>
              <a:rPr lang="en-US" dirty="0"/>
              <a:t>What grabbed my attention was that there is a mention of the statistical significance. </a:t>
            </a:r>
          </a:p>
          <a:p>
            <a:pPr lvl="1"/>
            <a:r>
              <a:rPr lang="en-US" dirty="0"/>
              <a:t>I don’t care what the claim is and whether it’s correct or not, but my issue is how the result of significance test is reported. </a:t>
            </a:r>
          </a:p>
          <a:p>
            <a:pPr lvl="1"/>
            <a:r>
              <a:rPr lang="en-US" dirty="0"/>
              <a:t>Now, if statement was in statistics textbooks, I’d be totally fine. </a:t>
            </a:r>
          </a:p>
          <a:p>
            <a:pPr lvl="1"/>
            <a:r>
              <a:rPr lang="en-US" dirty="0"/>
              <a:t>But if you’re, for example, you’re writing a report that is going to be read by general public, you should be super-careful how you’re going to </a:t>
            </a:r>
          </a:p>
        </p:txBody>
      </p:sp>
    </p:spTree>
    <p:extLst>
      <p:ext uri="{BB962C8B-B14F-4D97-AF65-F5344CB8AC3E}">
        <p14:creationId xmlns:p14="http://schemas.microsoft.com/office/powerpoint/2010/main" val="2316935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you search for the term “significantly” among the collection of published NLP papers, there are more than 28k papers.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often such phrasings appear in key parts of papers like their abstracts. Here are two, for example.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the main issue is the “ambiguity” problem in interpreting such phrases. In particular, it is not clear whether …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7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Let's start by talking about a typical empirical research.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beginning of the cycle starts with curious lab experiments and empirical observation.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observations result in research problem Questions about: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what, or why something is happening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 on the observations we form “hypotheses” that could explain our intuition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finally, the step where we assess our hypothesis. 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Here is the focus of this work. We study different hypotheses, the question they address and their assessment. </a:t>
            </a:r>
          </a:p>
        </p:txBody>
      </p:sp>
    </p:spTree>
    <p:extLst>
      <p:ext uri="{BB962C8B-B14F-4D97-AF65-F5344CB8AC3E}">
        <p14:creationId xmlns:p14="http://schemas.microsoft.com/office/powerpoint/2010/main" val="2448863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wanted to verify this; so we included a question in our survey.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asked out participants 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258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of them require assumptions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key is to understand these assumptions and how these assumptions would affect the output of your conclusions. </a:t>
            </a:r>
            <a:endParaRPr lang="en-US" dirty="0"/>
          </a:p>
          <a:p>
            <a:r>
              <a:rPr lang="en-US" dirty="0"/>
              <a:t>All tests make assumptions, but each make </a:t>
            </a:r>
            <a:r>
              <a:rPr lang="en-US" b="1" dirty="0"/>
              <a:t>different kind </a:t>
            </a:r>
            <a:r>
              <a:rPr lang="en-US" dirty="0"/>
              <a:t>of assumptions. </a:t>
            </a:r>
          </a:p>
          <a:p>
            <a:r>
              <a:rPr lang="en-US" dirty="0"/>
              <a:t>This is to say that none of these tools are the gift of god; and their results could be false or misleading, depending on whether their assumptions are compatible with your setting or not. </a:t>
            </a:r>
          </a:p>
          <a:p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497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While many tests are designed for a single-round experiment, in practice researchers perform multiple rounds of experiments until a predetermined condition is satisfied. This is particularly a problem in binary tests (such as p-value) when the condition is to achieve a desired result. For example, a researcher could continue experimenting until they achieve a statistically significant result (even if they don’t necessarily have any intention of cheating the test) (Kim and Bang, 2016).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p-values  encourage binary thinking (Gelman, 2013;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Amrhein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al., 2017). A binary significance test, can not say anything about the relative merits of two hypotheses (the null and alternative) since it is calculated assuming that the null-hypotheses is true 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Since the outcomes of p-values and CIs only can “reject” or stay “undecided”, these tests reinforce an unintentional bias towards the only possible decision. Consequently, it becomes easy to misuse this testing mechanism: for big enough data points it is possible to make statistically significant claims 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Amrhein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al., 2017).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Let's try to define "hypothesis" since it's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gonna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come up many times throughout this presentation.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hypothesis is a prediction about how the world will behave if our idea is correct, and it is often worded as an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if-then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statement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hypothesis should be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testable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scientific hypothesis is also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falsifiable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capable of being shown to be incorrect. 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small but important point about word choice: 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hypothesis is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never “proved”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it is better practice to use the terms “supported”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 could support</a:t>
            </a:r>
            <a:r>
              <a:rPr lang="fa-I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hypothesis.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35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see an example of a bad hypothesis. Here is one example: </a:t>
            </a:r>
          </a:p>
          <a:p>
            <a:pPr lvl="1"/>
            <a:r>
              <a:rPr lang="en-US" dirty="0"/>
              <a:t>The USA do better off with a Biden administration, not a Trump administration. </a:t>
            </a:r>
          </a:p>
          <a:p>
            <a:pPr lvl="1"/>
            <a:r>
              <a:rPr lang="en-US" dirty="0"/>
              <a:t>This actually is not a good hypothesis; why not? </a:t>
            </a:r>
          </a:p>
          <a:p>
            <a:pPr lvl="1"/>
            <a:r>
              <a:rPr lang="en-US" dirty="0"/>
              <a:t>You might say, of it's course! Okay, fair point, but that's not the reason. </a:t>
            </a:r>
          </a:p>
          <a:p>
            <a:pPr lvl="1"/>
            <a:r>
              <a:rPr lang="en-US" dirty="0"/>
              <a:t>There is no data to test, and therefore, it is neither testable nor falsifiable. </a:t>
            </a:r>
          </a:p>
        </p:txBody>
      </p:sp>
    </p:spTree>
    <p:extLst>
      <p:ext uri="{BB962C8B-B14F-4D97-AF65-F5344CB8AC3E}">
        <p14:creationId xmlns:p14="http://schemas.microsoft.com/office/powerpoint/2010/main" val="261124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example: </a:t>
            </a:r>
          </a:p>
          <a:p>
            <a:pPr lvl="1"/>
            <a:r>
              <a:rPr lang="en-US" dirty="0"/>
              <a:t>(read)</a:t>
            </a:r>
          </a:p>
          <a:p>
            <a:pPr lvl="1"/>
            <a:r>
              <a:rPr lang="en-US" dirty="0"/>
              <a:t>This is actually a good hypothesis: </a:t>
            </a:r>
          </a:p>
          <a:p>
            <a:pPr lvl="2"/>
            <a:r>
              <a:rPr lang="en-US" dirty="0"/>
              <a:t>It is testable</a:t>
            </a:r>
          </a:p>
          <a:p>
            <a:pPr lvl="2"/>
            <a:r>
              <a:rPr lang="en-US" dirty="0"/>
              <a:t>It is also falsifiable. </a:t>
            </a:r>
          </a:p>
        </p:txBody>
      </p:sp>
    </p:spTree>
    <p:extLst>
      <p:ext uri="{BB962C8B-B14F-4D97-AF65-F5344CB8AC3E}">
        <p14:creationId xmlns:p14="http://schemas.microsoft.com/office/powerpoint/2010/main" val="223716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Let's go back to the familiar settings:  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context of AI problems, often we build systems, and compare them on a dataset: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Usually because we want to show the value of your contribution. 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Here I am showing a table that contains the results of two QA systems S1 and S2 on Aristo’s ARC dataset.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Naturally, we want to make sense of these numbers. 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we start asking ourselves questions: can this moderate gap be explained by random change?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 ....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you form hypothesis that address these questions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806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Suppose we want to make a claim that the two systems here are indeed different (i.e., (A) is indeed stronger than (B))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I'm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gonna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show two hypotheses to support this claim: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Here is the first hypothesis ...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conditional is the inverse of what we actually want, which makes it sounds like a proof by contradiction. </a:t>
            </a:r>
          </a:p>
          <a:p>
            <a:pPr lvl="1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basically says that probability of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sth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don't want is low. --&gt; which makes it a bit harder to interpret 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second hypothesis is statement on the probability of what we really want. </a:t>
            </a:r>
          </a:p>
          <a:p>
            <a:pPr lvl="3" rtl="0" fontAlgn="base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while the second hypothesis is easier to interpret, as we will see later in the talk …. (which is quite odd; that’s why I’m writing this paper). </a:t>
            </a:r>
          </a:p>
          <a:p>
            <a:pPr lvl="0"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Although here I am showing only two distinct claims about this empirical observations, ….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1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F2EB-14FF-7541-990E-F5CC49306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7AF39-FAE3-1148-827C-F82B47244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1C3F-13A2-944C-B1F1-32067917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FB1-938F-8B4C-86F5-E68F34231051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9B65C-3EB7-2549-B234-8707F9C8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F0FF-A4C7-994E-9B49-BC8DC53A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96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FA2C-7AFA-5743-8361-BD4A039E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36363-2D42-2E4E-BD88-521AB47DE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C6AA-58BA-4049-A3D1-D56DE80A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F278-60A8-B44C-95EF-309A113FFB7A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0491-647B-4F44-8453-BB117887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9E42-041A-904F-A9F2-870BC41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90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EF0B1-A303-3D44-AD42-E6BF3B076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5EB90-5372-9F48-8CFB-FA6E56A9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A213F-A664-224F-9B7F-7B17850C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DD4E-2C59-D143-8804-9EEF1FB247B8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863C-992F-F048-92C4-0FE0316B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645F1-50FA-FB44-93A7-13F07119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55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E91E-FCE2-E449-BBFA-B2772E3A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CD04-CB68-1D49-8EFB-B0F105E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AA4E-9AA1-5143-A5A2-A35F73E9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4337-6EA9-FF43-9AD5-0605482C2C9A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2C96-2480-E449-ABCB-4B307368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C2E3-8507-8642-8D30-8AA25059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2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0CB6-13F1-074C-BB1D-E612A5D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381-C2B4-9B4B-A6C3-A07E07FC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0D-8087-9440-A8AC-AA8A37FB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B1B4-0C99-5D43-965F-5D673E38F9F6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C179-8E04-C44B-B206-37E155B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2038-C702-1144-B482-CECC88BD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1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BE1-CAA7-D640-B04B-8CE869B7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CFAA-C7EC-5647-A3D4-C0DB11579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28271-CAC5-4F49-9D62-D61AB572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5258-B4EE-6B4F-BE26-FC2CE1D8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7DF3-8453-884D-A211-63B5EC45B66D}" type="datetime1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DC9B-22A5-9143-B292-B1C4BB3D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8C3B4-8821-9041-AEE9-84F9AF9A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99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5D49-FBB7-FD4E-9093-6F049B69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E014B-6B0B-F84F-8DDE-770AB4756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CF05-047B-1648-8B35-75BBF129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AD1C9-C44F-1442-94FF-7E3729116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82EC-0C98-C64F-9BC7-48C47095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A5104-5DA8-AA4A-AC8D-95C1D75E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B9EC-47A2-CB41-AA48-F1C03D8CB0E4}" type="datetime1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44766-4EC2-DD40-98B1-F83C7F27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BCD57-2162-FA4B-BA35-996E7934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40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D437-F434-A54B-981A-C9BDD80D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95FD9-7134-BB44-960F-AE9FF085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96A51-DC7A-4348-84D6-672CFF6D4C83}" type="datetime1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8A97-D9C4-0442-978B-59EEFC26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C57C7-A4EA-B846-AB7C-637D7B5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126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68C8A-28F0-304C-A5BA-F68037CA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FF5A-D3D1-5F45-8BEF-7D07B7219810}" type="datetime1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B06A9-3804-774A-ADB1-4104A22E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8E72-782E-0C41-A0FB-A13AC8E3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15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A67-1749-5B4F-BE1F-AE8EDB8B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2B41-1338-5545-9245-84B333E4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03AC-01C9-6449-992C-2FDA30F7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3D050-CD6F-9C42-AE0E-7FABEA0B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9FBE-82C0-3545-8717-DACD8609F0F3}" type="datetime1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89FA-EB4D-2745-A997-9C10AD68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4CAF0-81CF-E247-B640-BB243C5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38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12B8-13CB-2B49-92E3-FFC035B5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398CA-A980-4D4C-95F6-074EB079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B75F-9584-6349-BD34-089B686D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6952F-75FF-DC44-848E-CE2EB275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1DE8-3302-BA48-9BEF-B34007530499}" type="datetime1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2909-F4E9-A44F-8D73-6598ACDF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85AB7-1ACC-EA4D-999E-AD59E3F5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67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E9F0-EA2E-E642-8995-160F9D3C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69A63-D5C2-3B49-AB47-131162D5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5F6C-31C8-4044-8B5B-464EFD5E0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0157-BA30-F34D-A0DC-E33A98DF0AD4}" type="datetime1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825-A3C4-D14D-9731-60251ACA5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CABE6-C61D-0944-AC10-1E6BBD1B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45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4" Type="http://schemas.openxmlformats.org/officeDocument/2006/relationships/image" Target="../media/image23.tiff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mojipedia.org/person-facepalm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18" Type="http://schemas.openxmlformats.org/officeDocument/2006/relationships/image" Target="../media/image23.tiff"/><Relationship Id="rId3" Type="http://schemas.openxmlformats.org/officeDocument/2006/relationships/image" Target="../media/image22.tiff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12" Type="http://schemas.microsoft.com/office/2007/relationships/hdphoto" Target="../media/hdphoto2.wdp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5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Relationship Id="rId2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microsoft.com/office/2007/relationships/hdphoto" Target="../media/hdphoto6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1068945"/>
            <a:ext cx="9144000" cy="1126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Not All </a:t>
            </a:r>
            <a:r>
              <a:rPr lang="en-US" sz="3200" b="1" dirty="0"/>
              <a:t>Claims</a:t>
            </a:r>
            <a:r>
              <a:rPr lang="en-US" sz="3200" dirty="0"/>
              <a:t> are Created Equal: </a:t>
            </a:r>
            <a:br>
              <a:rPr lang="en-US" sz="3200" dirty="0"/>
            </a:br>
            <a:r>
              <a:rPr lang="en-US" sz="2800" dirty="0"/>
              <a:t>Choosing the Right Statistical Approach to Assess </a:t>
            </a:r>
            <a:r>
              <a:rPr lang="en-US" sz="2800" b="1" dirty="0"/>
              <a:t>Hypotheses</a:t>
            </a:r>
            <a:endParaRPr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3F22B-11A1-4C4E-85E7-1F109D83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6" y="120193"/>
            <a:ext cx="2656241" cy="4357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A61676-0FCF-FD48-9833-91352C92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4" y="4468910"/>
            <a:ext cx="60500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Erfan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Sadeqi-Azer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(Indiana U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Google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600" dirty="0"/>
              <a:t>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Ashish Sabharwal (AI2)</a:t>
            </a:r>
            <a:r>
              <a:rPr lang="en-US" altLang="en-US" sz="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Dan Roth (UPenn)</a:t>
            </a:r>
            <a:r>
              <a:rPr lang="en-US" altLang="en-US" sz="600" dirty="0"/>
              <a:t>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23206C-AE84-0146-8A3A-50113C7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29" y="3418917"/>
            <a:ext cx="102900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C95D97-0CF6-934F-8226-AFBF90A0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60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ashish sabharwal nlp">
            <a:extLst>
              <a:ext uri="{FF2B5EF4-FFF2-40B4-BE49-F238E27FC236}">
                <a16:creationId xmlns:a16="http://schemas.microsoft.com/office/drawing/2014/main" id="{5A0B40D5-F1BF-CB48-93DE-D2BC78CF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14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49A9E-C141-124C-AAC9-8B3004F2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1C7B5-F47D-194E-A940-28A12317EA24}"/>
              </a:ext>
            </a:extLst>
          </p:cNvPr>
          <p:cNvSpPr/>
          <p:nvPr/>
        </p:nvSpPr>
        <p:spPr>
          <a:xfrm>
            <a:off x="3969714" y="2561924"/>
            <a:ext cx="1058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ACL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28639"/>
            <a:ext cx="7886700" cy="70408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1:</a:t>
            </a:r>
            <a:r>
              <a:rPr lang="en-US" dirty="0"/>
              <a:t> There are </a:t>
            </a:r>
            <a:r>
              <a:rPr lang="en-US" b="1" dirty="0"/>
              <a:t>many different hypotheses </a:t>
            </a:r>
            <a:r>
              <a:rPr lang="en-US" dirty="0"/>
              <a:t>that could address a </a:t>
            </a:r>
            <a:r>
              <a:rPr lang="en-US" b="1" dirty="0"/>
              <a:t>single research question</a:t>
            </a:r>
            <a:r>
              <a:rPr lang="en-US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CDF1-8F02-3946-8333-F906EACAAB9F}"/>
              </a:ext>
            </a:extLst>
          </p:cNvPr>
          <p:cNvSpPr/>
          <p:nvPr/>
        </p:nvSpPr>
        <p:spPr>
          <a:xfrm>
            <a:off x="3582675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D6ED9-CA80-4540-B391-48FC8980C0E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5551432" y="1733790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7E25B0-8BE4-594E-9FBB-FB5394B18E61}"/>
              </a:ext>
            </a:extLst>
          </p:cNvPr>
          <p:cNvGrpSpPr/>
          <p:nvPr/>
        </p:nvGrpSpPr>
        <p:grpSpPr>
          <a:xfrm>
            <a:off x="3582674" y="1897179"/>
            <a:ext cx="2573721" cy="716087"/>
            <a:chOff x="3582674" y="1897179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195480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897179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F958E-EF9B-C547-B6D0-FE9BD33ADA60}"/>
              </a:ext>
            </a:extLst>
          </p:cNvPr>
          <p:cNvGrpSpPr/>
          <p:nvPr/>
        </p:nvGrpSpPr>
        <p:grpSpPr>
          <a:xfrm>
            <a:off x="3582674" y="2032092"/>
            <a:ext cx="2625001" cy="1251756"/>
            <a:chOff x="3582674" y="2032092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86606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2032092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1" y="331611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C37DC7-2BE6-EA4C-B8F7-019C614F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08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7EF442-807B-E840-853F-9F0F614CA604}"/>
              </a:ext>
            </a:extLst>
          </p:cNvPr>
          <p:cNvGrpSpPr/>
          <p:nvPr/>
        </p:nvGrpSpPr>
        <p:grpSpPr>
          <a:xfrm>
            <a:off x="3582675" y="1400602"/>
            <a:ext cx="2615105" cy="417786"/>
            <a:chOff x="3582675" y="1400602"/>
            <a:chExt cx="2615105" cy="4177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2CDF1-8F02-3946-8333-F906EACAAB9F}"/>
                </a:ext>
              </a:extLst>
            </p:cNvPr>
            <p:cNvSpPr/>
            <p:nvPr/>
          </p:nvSpPr>
          <p:spPr>
            <a:xfrm>
              <a:off x="3582675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3D6ED9-CA80-4540-B391-48FC8980C0E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551432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1261-70B0-4744-A849-6E93A18E0A3F}"/>
              </a:ext>
            </a:extLst>
          </p:cNvPr>
          <p:cNvGrpSpPr/>
          <p:nvPr/>
        </p:nvGrpSpPr>
        <p:grpSpPr>
          <a:xfrm>
            <a:off x="967570" y="1400602"/>
            <a:ext cx="2615105" cy="417786"/>
            <a:chOff x="967570" y="1400602"/>
            <a:chExt cx="2615105" cy="417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3F6D8-9F62-6E4F-9F1C-9049B9D08649}"/>
                </a:ext>
              </a:extLst>
            </p:cNvPr>
            <p:cNvSpPr/>
            <p:nvPr/>
          </p:nvSpPr>
          <p:spPr>
            <a:xfrm>
              <a:off x="967570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B810B5-7C88-8B43-8B9E-D515D59CB12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2936327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033C5-56FE-D244-8DA3-6B72C1218070}"/>
              </a:ext>
            </a:extLst>
          </p:cNvPr>
          <p:cNvGrpSpPr/>
          <p:nvPr/>
        </p:nvGrpSpPr>
        <p:grpSpPr>
          <a:xfrm>
            <a:off x="3591141" y="1681444"/>
            <a:ext cx="2573721" cy="716087"/>
            <a:chOff x="3582674" y="1772884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772884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A065A-8F1E-F94C-B280-135FD59B53C2}"/>
              </a:ext>
            </a:extLst>
          </p:cNvPr>
          <p:cNvGrpSpPr/>
          <p:nvPr/>
        </p:nvGrpSpPr>
        <p:grpSpPr>
          <a:xfrm>
            <a:off x="3582674" y="1713487"/>
            <a:ext cx="2625001" cy="1251756"/>
            <a:chOff x="3582674" y="1907797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1907797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3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AACD2-8C71-0144-83BC-8A91FBA3D086}"/>
              </a:ext>
            </a:extLst>
          </p:cNvPr>
          <p:cNvGrpSpPr/>
          <p:nvPr/>
        </p:nvGrpSpPr>
        <p:grpSpPr>
          <a:xfrm>
            <a:off x="967569" y="1979745"/>
            <a:ext cx="2615105" cy="417786"/>
            <a:chOff x="967569" y="2071185"/>
            <a:chExt cx="2615105" cy="4177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90C126-5CD5-D74E-BCB6-0294D97B3295}"/>
                </a:ext>
              </a:extLst>
            </p:cNvPr>
            <p:cNvSpPr/>
            <p:nvPr/>
          </p:nvSpPr>
          <p:spPr>
            <a:xfrm>
              <a:off x="967569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EA51D6-8C1B-1148-BA1E-6E23D87A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326" y="2315593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E24B4-F28A-C146-B6F9-821ECB4932FE}"/>
              </a:ext>
            </a:extLst>
          </p:cNvPr>
          <p:cNvGrpSpPr/>
          <p:nvPr/>
        </p:nvGrpSpPr>
        <p:grpSpPr>
          <a:xfrm>
            <a:off x="956327" y="2547457"/>
            <a:ext cx="2625013" cy="417786"/>
            <a:chOff x="956327" y="2741767"/>
            <a:chExt cx="2625013" cy="4177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2C02-5182-1F4D-B284-4433BA92B979}"/>
                </a:ext>
              </a:extLst>
            </p:cNvPr>
            <p:cNvSpPr/>
            <p:nvPr/>
          </p:nvSpPr>
          <p:spPr>
            <a:xfrm>
              <a:off x="956327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452F13-94D5-2747-99B1-92C08D68A41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92" y="2950660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5FAA9-8E3F-8148-8819-04864511F417}"/>
              </a:ext>
            </a:extLst>
          </p:cNvPr>
          <p:cNvSpPr/>
          <p:nvPr/>
        </p:nvSpPr>
        <p:spPr>
          <a:xfrm rot="5400000">
            <a:off x="1794937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8214C5-539B-DB4B-8FF9-4A7282D3C4AE}"/>
              </a:ext>
            </a:extLst>
          </p:cNvPr>
          <p:cNvSpPr txBox="1">
            <a:spLocks/>
          </p:cNvSpPr>
          <p:nvPr/>
        </p:nvSpPr>
        <p:spPr>
          <a:xfrm>
            <a:off x="623702" y="4266962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Corollary:</a:t>
            </a:r>
            <a:r>
              <a:rPr lang="en-US" dirty="0"/>
              <a:t> Researchers should </a:t>
            </a:r>
            <a:r>
              <a:rPr lang="en-US" b="1" dirty="0"/>
              <a:t>start with a hypothesis </a:t>
            </a:r>
            <a:r>
              <a:rPr lang="en-US" dirty="0"/>
              <a:t>that best serves their goal and choose an appropriate statistical assessment accordingly.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0BCB-78F5-5B45-96C6-C3CE2CAC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Omission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F54C-5A06-6A45-8EAF-74290C99B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3:</a:t>
            </a:r>
            <a:r>
              <a:rPr lang="en-US" dirty="0"/>
              <a:t> Somehow, we tend to forget about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3A269-63E1-284F-AF7A-B1D8B794FC52}"/>
              </a:ext>
            </a:extLst>
          </p:cNvPr>
          <p:cNvSpPr/>
          <p:nvPr/>
        </p:nvSpPr>
        <p:spPr>
          <a:xfrm>
            <a:off x="620272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05B88-714A-ED48-9005-F2B60F8B6147}"/>
              </a:ext>
            </a:extLst>
          </p:cNvPr>
          <p:cNvSpPr/>
          <p:nvPr/>
        </p:nvSpPr>
        <p:spPr>
          <a:xfrm>
            <a:off x="3587621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36DC-5110-F04B-B4A0-1C584DBE71E8}"/>
              </a:ext>
            </a:extLst>
          </p:cNvPr>
          <p:cNvSpPr/>
          <p:nvPr/>
        </p:nvSpPr>
        <p:spPr>
          <a:xfrm>
            <a:off x="97251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0D988B-DD0A-A446-A98E-67953E19C8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556378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72884-ADC3-824C-8969-1A3F5E45362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941273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E09D-9CF9-9F4E-994C-B6E4B342DA2D}"/>
              </a:ext>
            </a:extLst>
          </p:cNvPr>
          <p:cNvSpPr/>
          <p:nvPr/>
        </p:nvSpPr>
        <p:spPr>
          <a:xfrm>
            <a:off x="3587620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A3FF-C4A1-214B-BB61-B7EA4CB902AC}"/>
              </a:ext>
            </a:extLst>
          </p:cNvPr>
          <p:cNvSpPr/>
          <p:nvPr/>
        </p:nvSpPr>
        <p:spPr>
          <a:xfrm>
            <a:off x="3587620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51D60-5756-8C4B-BA5B-F64EC7647863}"/>
              </a:ext>
            </a:extLst>
          </p:cNvPr>
          <p:cNvSpPr/>
          <p:nvPr/>
        </p:nvSpPr>
        <p:spPr>
          <a:xfrm>
            <a:off x="972515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3AC2-6A93-484B-813C-AD5C3570EDB3}"/>
              </a:ext>
            </a:extLst>
          </p:cNvPr>
          <p:cNvSpPr/>
          <p:nvPr/>
        </p:nvSpPr>
        <p:spPr>
          <a:xfrm>
            <a:off x="961273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3EE4D-AB2A-6A4D-9F61-1157899C1635}"/>
              </a:ext>
            </a:extLst>
          </p:cNvPr>
          <p:cNvCxnSpPr>
            <a:cxnSpLocks/>
          </p:cNvCxnSpPr>
          <p:nvPr/>
        </p:nvCxnSpPr>
        <p:spPr>
          <a:xfrm flipV="1">
            <a:off x="5556377" y="2504138"/>
            <a:ext cx="604964" cy="5427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01D150-9143-A04F-8F52-57B53FA23EA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56377" y="2639051"/>
            <a:ext cx="656244" cy="1042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434B1-7111-6348-9C70-81E025E457F9}"/>
              </a:ext>
            </a:extLst>
          </p:cNvPr>
          <p:cNvSpPr/>
          <p:nvPr/>
        </p:nvSpPr>
        <p:spPr>
          <a:xfrm rot="5400000">
            <a:off x="4407429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DFAC9-472D-8444-8475-C4547DD65384}"/>
              </a:ext>
            </a:extLst>
          </p:cNvPr>
          <p:cNvCxnSpPr>
            <a:cxnSpLocks/>
          </p:cNvCxnSpPr>
          <p:nvPr/>
        </p:nvCxnSpPr>
        <p:spPr>
          <a:xfrm>
            <a:off x="2941272" y="3046847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F6D8B-3479-1B45-B471-3B95DC7C2267}"/>
              </a:ext>
            </a:extLst>
          </p:cNvPr>
          <p:cNvCxnSpPr>
            <a:cxnSpLocks/>
          </p:cNvCxnSpPr>
          <p:nvPr/>
        </p:nvCxnSpPr>
        <p:spPr>
          <a:xfrm>
            <a:off x="2939938" y="3681914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ED6-6E97-FB4C-AC04-56C73E62A987}"/>
              </a:ext>
            </a:extLst>
          </p:cNvPr>
          <p:cNvSpPr/>
          <p:nvPr/>
        </p:nvSpPr>
        <p:spPr>
          <a:xfrm rot="5400000">
            <a:off x="1799883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A40671F1-CE8C-AB4D-AEE8-043A0FFCAE22}"/>
              </a:ext>
            </a:extLst>
          </p:cNvPr>
          <p:cNvSpPr/>
          <p:nvPr/>
        </p:nvSpPr>
        <p:spPr>
          <a:xfrm>
            <a:off x="3210305" y="1580268"/>
            <a:ext cx="2720720" cy="2862127"/>
          </a:xfrm>
          <a:prstGeom prst="mathMultiply">
            <a:avLst>
              <a:gd name="adj1" fmla="val 50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7E2066-41D7-6D48-8832-631327D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894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52EC3-B6A2-A642-B501-F7DE94E8E064}"/>
              </a:ext>
            </a:extLst>
          </p:cNvPr>
          <p:cNvSpPr/>
          <p:nvPr/>
        </p:nvSpPr>
        <p:spPr>
          <a:xfrm>
            <a:off x="574330" y="4032856"/>
            <a:ext cx="856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Flawed practice:</a:t>
            </a:r>
            <a:r>
              <a:rPr lang="en-US" dirty="0"/>
              <a:t> Many works use hypothesis assessment tests </a:t>
            </a:r>
            <a:r>
              <a:rPr lang="en-US" b="1" dirty="0"/>
              <a:t>without </a:t>
            </a:r>
            <a:r>
              <a:rPr lang="en-US" dirty="0"/>
              <a:t>knowing/stating their hypothesis.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751C6E2-3D25-954C-98C3-A8B5CD44FA4C}"/>
              </a:ext>
            </a:extLst>
          </p:cNvPr>
          <p:cNvSpPr/>
          <p:nvPr/>
        </p:nvSpPr>
        <p:spPr>
          <a:xfrm>
            <a:off x="5798355" y="3072237"/>
            <a:ext cx="303288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60055" y="3018770"/>
            <a:ext cx="998991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Ⓐ &gt;&gt; Ⓑ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1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6" grpId="0" animBg="1"/>
      <p:bldP spid="77" grpId="0" animBg="1"/>
      <p:bldP spid="78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Summary &amp;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31" y="1369219"/>
            <a:ext cx="8089837" cy="3263504"/>
          </a:xfrm>
        </p:spPr>
        <p:txBody>
          <a:bodyPr>
            <a:normAutofit/>
          </a:bodyPr>
          <a:lstStyle/>
          <a:p>
            <a:r>
              <a:rPr lang="en-US" dirty="0"/>
              <a:t>Motivated by several serious </a:t>
            </a:r>
            <a:r>
              <a:rPr lang="en-US" b="1" dirty="0"/>
              <a:t>malpractices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Under-reporting</a:t>
            </a:r>
            <a:r>
              <a:rPr lang="en-US" dirty="0"/>
              <a:t> of hypotheses and how they address research questions. </a:t>
            </a:r>
          </a:p>
          <a:p>
            <a:pPr lvl="1"/>
            <a:r>
              <a:rPr lang="en-US" dirty="0"/>
              <a:t>Inability to </a:t>
            </a:r>
            <a:r>
              <a:rPr lang="en-US" b="1" dirty="0"/>
              <a:t>interpret</a:t>
            </a:r>
            <a:r>
              <a:rPr lang="en-US" dirty="0"/>
              <a:t> statistical tools or their results. </a:t>
            </a:r>
          </a:p>
          <a:p>
            <a:pPr lvl="1"/>
            <a:r>
              <a:rPr lang="en-US" dirty="0"/>
              <a:t>Lack of </a:t>
            </a:r>
            <a:r>
              <a:rPr lang="en-US" b="1" dirty="0"/>
              <a:t>awareness</a:t>
            </a:r>
            <a:r>
              <a:rPr lang="en-US" dirty="0"/>
              <a:t> about various alternatives; e.g., </a:t>
            </a:r>
            <a:r>
              <a:rPr lang="en-US" b="1" dirty="0"/>
              <a:t>Bayesian</a:t>
            </a:r>
            <a:r>
              <a:rPr lang="en-US" dirty="0"/>
              <a:t> assessment tools.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Research works should be </a:t>
            </a:r>
            <a:r>
              <a:rPr lang="en-US" b="1" dirty="0"/>
              <a:t>explicit</a:t>
            </a:r>
            <a:r>
              <a:rPr lang="en-US" dirty="0"/>
              <a:t> about: </a:t>
            </a:r>
          </a:p>
          <a:p>
            <a:pPr lvl="1"/>
            <a:r>
              <a:rPr lang="en-US" dirty="0"/>
              <a:t>(a) Their choice of </a:t>
            </a:r>
            <a:r>
              <a:rPr lang="en-US" b="1" dirty="0"/>
              <a:t>hypothesis</a:t>
            </a:r>
            <a:r>
              <a:rPr lang="en-US" dirty="0"/>
              <a:t> and, </a:t>
            </a:r>
          </a:p>
          <a:p>
            <a:pPr lvl="1"/>
            <a:r>
              <a:rPr lang="en-US" dirty="0"/>
              <a:t>(b) How selected </a:t>
            </a:r>
            <a:r>
              <a:rPr lang="en-US" b="1" dirty="0"/>
              <a:t>statistical tool </a:t>
            </a:r>
            <a:r>
              <a:rPr lang="en-US" dirty="0"/>
              <a:t>addresses this hypothesis.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476BD-3DAF-D64F-A0CB-8BF930CE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762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Statistical tools in this work . . .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2396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E9A98-1243-1040-9FDD-830731250417}"/>
              </a:ext>
            </a:extLst>
          </p:cNvPr>
          <p:cNvSpPr/>
          <p:nvPr/>
        </p:nvSpPr>
        <p:spPr>
          <a:xfrm>
            <a:off x="3689835" y="4681914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Kruschke</a:t>
            </a:r>
            <a:r>
              <a:rPr lang="en-US" sz="1000" dirty="0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 and Liddell, 2018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38506-612A-E745-A17B-5E796FFB74D3}"/>
              </a:ext>
            </a:extLst>
          </p:cNvPr>
          <p:cNvGrpSpPr/>
          <p:nvPr/>
        </p:nvGrpSpPr>
        <p:grpSpPr>
          <a:xfrm>
            <a:off x="3807429" y="3214764"/>
            <a:ext cx="5064968" cy="1709814"/>
            <a:chOff x="3807429" y="3214764"/>
            <a:chExt cx="5064968" cy="1709814"/>
          </a:xfrm>
        </p:grpSpPr>
        <p:pic>
          <p:nvPicPr>
            <p:cNvPr id="11" name="Picture 10" descr="A picture containing bird, tree, flower&#10;&#10;Description automatically generated">
              <a:extLst>
                <a:ext uri="{FF2B5EF4-FFF2-40B4-BE49-F238E27FC236}">
                  <a16:creationId xmlns:a16="http://schemas.microsoft.com/office/drawing/2014/main" id="{BB962D47-4E9D-8043-BF90-5A3757A9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255" b="6323"/>
            <a:stretch/>
          </p:blipFill>
          <p:spPr>
            <a:xfrm>
              <a:off x="3807429" y="3214764"/>
              <a:ext cx="5064968" cy="17098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DF2D02-D3E4-D447-8407-51E0243C0EA5}"/>
                </a:ext>
              </a:extLst>
            </p:cNvPr>
            <p:cNvSpPr/>
            <p:nvPr/>
          </p:nvSpPr>
          <p:spPr>
            <a:xfrm>
              <a:off x="4378011" y="3312419"/>
              <a:ext cx="1615384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112AF-ACE4-CB4B-89AD-42702348BC3D}"/>
                </a:ext>
              </a:extLst>
            </p:cNvPr>
            <p:cNvSpPr/>
            <p:nvPr/>
          </p:nvSpPr>
          <p:spPr>
            <a:xfrm>
              <a:off x="4378010" y="4465095"/>
              <a:ext cx="497150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728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learned about statistical hypothesis testing/assessment (via taking classes or reading it from other places).”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95873-AE4F-5F48-BF3B-50A2307D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54" y="2281727"/>
            <a:ext cx="2023146" cy="2095144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8F41F516-19B1-7746-B428-6ACDE0A5E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922" y="2843867"/>
            <a:ext cx="2217931" cy="92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10A3-866C-0449-B0BF-E48F570A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114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6FD7-377D-C34C-AB54-50F91FF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used "hypothesis testing" in the past (in a homework, a paper, etc.)”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A999EFA-E1A0-5A41-9B8A-663D063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81" y="2094729"/>
            <a:ext cx="4853418" cy="2323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9A29D-D211-2942-A61C-16E69B83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678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5AD15-1472-7845-A31E-0E6F05C3B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956" y="2210635"/>
            <a:ext cx="904528" cy="1146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D3DDA-0172-734A-920A-88AC4473C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1" r="13019"/>
          <a:stretch/>
        </p:blipFill>
        <p:spPr>
          <a:xfrm>
            <a:off x="5282800" y="4010711"/>
            <a:ext cx="1460900" cy="11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5866-C3CE-2947-9473-403BBF29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1BFC-A454-EA45-BF5A-D1D6C6384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in 2013</a:t>
            </a:r>
          </a:p>
          <a:p>
            <a:r>
              <a:rPr lang="en-US" dirty="0"/>
              <a:t>Graduated in early 2019</a:t>
            </a:r>
          </a:p>
          <a:p>
            <a:r>
              <a:rPr lang="en-US" dirty="0"/>
              <a:t>Now: AI2, Seattle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9BAAC-E44D-154C-93C9-41734E0C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BB350-BBF6-E74A-B5A3-DBA895CDC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0" b="4211"/>
          <a:stretch/>
        </p:blipFill>
        <p:spPr>
          <a:xfrm>
            <a:off x="5232401" y="-142052"/>
            <a:ext cx="3901440" cy="5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56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02C9A-616D-A04F-9387-35BCA19634E3}"/>
              </a:ext>
            </a:extLst>
          </p:cNvPr>
          <p:cNvSpPr/>
          <p:nvPr/>
        </p:nvSpPr>
        <p:spPr>
          <a:xfrm>
            <a:off x="306047" y="2710671"/>
            <a:ext cx="3822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overuse of NHST is why we focus on its issues.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techniques have their own limitations and ought to be used with this in mind. </a:t>
            </a:r>
          </a:p>
        </p:txBody>
      </p:sp>
    </p:spTree>
    <p:extLst>
      <p:ext uri="{BB962C8B-B14F-4D97-AF65-F5344CB8AC3E}">
        <p14:creationId xmlns:p14="http://schemas.microsoft.com/office/powerpoint/2010/main" val="97313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C5825F9-AA49-3C47-9F9E-DCB1B419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A10F-598B-764C-93B9-CE4643B8FAE5}"/>
              </a:ext>
            </a:extLst>
          </p:cNvPr>
          <p:cNvGrpSpPr/>
          <p:nvPr/>
        </p:nvGrpSpPr>
        <p:grpSpPr>
          <a:xfrm>
            <a:off x="6546896" y="2589008"/>
            <a:ext cx="2335317" cy="540106"/>
            <a:chOff x="6593182" y="2697895"/>
            <a:chExt cx="2248391" cy="54010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B303716-FA6F-8046-88B8-A02FCA55E5E3}"/>
                </a:ext>
              </a:extLst>
            </p:cNvPr>
            <p:cNvSpPr/>
            <p:nvPr/>
          </p:nvSpPr>
          <p:spPr>
            <a:xfrm>
              <a:off x="6593182" y="2866933"/>
              <a:ext cx="2248391" cy="3710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Hypothesis Assessment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6B537B8-D20A-D845-894B-88595A04ABC2}"/>
                </a:ext>
              </a:extLst>
            </p:cNvPr>
            <p:cNvSpPr/>
            <p:nvPr/>
          </p:nvSpPr>
          <p:spPr>
            <a:xfrm>
              <a:off x="7536555" y="2697895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CAA7E9-220D-834E-B4AA-7B583BA0F5C5}"/>
              </a:ext>
            </a:extLst>
          </p:cNvPr>
          <p:cNvGrpSpPr/>
          <p:nvPr/>
        </p:nvGrpSpPr>
        <p:grpSpPr>
          <a:xfrm>
            <a:off x="6546887" y="3216906"/>
            <a:ext cx="2335319" cy="785821"/>
            <a:chOff x="6593173" y="3255778"/>
            <a:chExt cx="2248393" cy="78582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1F3EC86-3D59-9642-9C37-41D7784F8BEF}"/>
                </a:ext>
              </a:extLst>
            </p:cNvPr>
            <p:cNvSpPr/>
            <p:nvPr/>
          </p:nvSpPr>
          <p:spPr>
            <a:xfrm>
              <a:off x="6593173" y="3397763"/>
              <a:ext cx="2248393" cy="64383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 validating 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(or not) the hypotheses.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9CACE26-7F61-7B47-B4D6-FEACF1DFD79E}"/>
                </a:ext>
              </a:extLst>
            </p:cNvPr>
            <p:cNvSpPr/>
            <p:nvPr/>
          </p:nvSpPr>
          <p:spPr>
            <a:xfrm>
              <a:off x="7536554" y="3255778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8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281867" y="2125506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BEE4574-E05B-FF47-8159-3D789B18DE49}"/>
              </a:ext>
            </a:extLst>
          </p:cNvPr>
          <p:cNvSpPr/>
          <p:nvPr/>
        </p:nvSpPr>
        <p:spPr>
          <a:xfrm>
            <a:off x="6408545" y="3109092"/>
            <a:ext cx="1891393" cy="510141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a bigger accuracy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97315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738283"/>
              </p:ext>
            </p:extLst>
          </p:nvPr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/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(e.g., 0.05)</a:t>
                </a: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8753E445-EA5B-E64A-8FCA-225509D7086C}"/>
              </a:ext>
            </a:extLst>
          </p:cNvPr>
          <p:cNvSpPr/>
          <p:nvPr/>
        </p:nvSpPr>
        <p:spPr>
          <a:xfrm>
            <a:off x="886217" y="4066999"/>
            <a:ext cx="1434047" cy="263526"/>
          </a:xfrm>
          <a:prstGeom prst="wedgeRoundRectCallout">
            <a:avLst>
              <a:gd name="adj1" fmla="val 52360"/>
              <a:gd name="adj2" fmla="val -977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One-sided z-test</a:t>
            </a:r>
          </a:p>
        </p:txBody>
      </p:sp>
    </p:spTree>
    <p:extLst>
      <p:ext uri="{BB962C8B-B14F-4D97-AF65-F5344CB8AC3E}">
        <p14:creationId xmlns:p14="http://schemas.microsoft.com/office/powerpoint/2010/main" val="25513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7" grpId="0"/>
      <p:bldP spid="26" grpId="0"/>
      <p:bldP spid="27" grpId="0"/>
      <p:bldP spid="28" grpId="0"/>
      <p:bldP spid="29" grpId="0"/>
      <p:bldP spid="33" grpId="0"/>
      <p:bldP spid="35" grpId="0"/>
      <p:bldP spid="36" grpId="0"/>
      <p:bldP spid="37" grpId="0"/>
      <p:bldP spid="42" grpId="0"/>
      <p:bldP spid="43" grpId="0"/>
      <p:bldP spid="45" grpId="0"/>
      <p:bldP spid="47" grpId="0" animBg="1"/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709968" cy="3263504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0F79C6D-4E02-DA45-AF18-E93A39CAB086}"/>
              </a:ext>
            </a:extLst>
          </p:cNvPr>
          <p:cNvSpPr/>
          <p:nvPr/>
        </p:nvSpPr>
        <p:spPr>
          <a:xfrm>
            <a:off x="3830320" y="2132648"/>
            <a:ext cx="4429760" cy="1736646"/>
          </a:xfrm>
          <a:prstGeom prst="wedgeRoundRectCallout">
            <a:avLst>
              <a:gd name="adj1" fmla="val -70117"/>
              <a:gd name="adj2" fmla="val -658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+mj-lt"/>
              </a:rPr>
              <a:t>“The probability of obtaining test results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at least as extreme as the results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actually observed during the test,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assuming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that the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null-hypothesis is correct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.”  </a:t>
            </a:r>
            <a:br>
              <a:rPr lang="en-US" dirty="0">
                <a:solidFill>
                  <a:srgbClr val="222222"/>
                </a:solidFill>
                <a:latin typeface="+mj-lt"/>
              </a:rPr>
            </a:br>
            <a:r>
              <a:rPr lang="en-US" i="1" dirty="0">
                <a:solidFill>
                  <a:srgbClr val="222222"/>
                </a:solidFill>
                <a:latin typeface="+mj-lt"/>
              </a:rPr>
              <a:t>--your favorite statistics textbook </a:t>
            </a:r>
            <a:endParaRPr lang="en-US" i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2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745927" cy="1894008"/>
          </a:xfrm>
        </p:spPr>
        <p:txBody>
          <a:bodyPr/>
          <a:lstStyle/>
          <a:p>
            <a:r>
              <a:rPr lang="en-US" dirty="0"/>
              <a:t>Remember that p-value is defined with the assumption that </a:t>
            </a:r>
            <a:r>
              <a:rPr lang="en-US" b="1" dirty="0"/>
              <a:t>null-hypothesis is correct</a:t>
            </a:r>
            <a:r>
              <a:rPr lang="en-US" dirty="0"/>
              <a:t>. </a:t>
            </a:r>
          </a:p>
          <a:p>
            <a:r>
              <a:rPr lang="en-US" dirty="0"/>
              <a:t>… but it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tell anything about the likeliness of the null-hypothesis.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211246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095423" cy="18940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P-value only indicates strict superiority and provides </a:t>
            </a:r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dirty="0"/>
              <a:t>information about </a:t>
            </a:r>
            <a:r>
              <a:rPr lang="en-US" b="1" dirty="0"/>
              <a:t>the margin of the effect.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41830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know p-values and I know how to interpret them.”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FD2A0-8D35-894A-AE7B-2BE6058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7" y="1962687"/>
            <a:ext cx="7146305" cy="2241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7409-32AA-F447-89FC-CF84D2B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657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5434566" cy="3263504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10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followings is correct?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26446-07C6-3342-9CC2-3B61BC55909D}"/>
              </a:ext>
            </a:extLst>
          </p:cNvPr>
          <p:cNvSpPr txBox="1"/>
          <p:nvPr/>
        </p:nvSpPr>
        <p:spPr>
          <a:xfrm>
            <a:off x="155733" y="3086517"/>
            <a:ext cx="58381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391FE-D678-2E43-9094-991619BB0E1F}"/>
              </a:ext>
            </a:extLst>
          </p:cNvPr>
          <p:cNvSpPr txBox="1"/>
          <p:nvPr/>
        </p:nvSpPr>
        <p:spPr>
          <a:xfrm>
            <a:off x="164279" y="3762318"/>
            <a:ext cx="58381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EAEAC-A27C-A64A-8B87-0641E214BEB6}"/>
              </a:ext>
            </a:extLst>
          </p:cNvPr>
          <p:cNvSpPr/>
          <p:nvPr/>
        </p:nvSpPr>
        <p:spPr>
          <a:xfrm>
            <a:off x="124474" y="42578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rgbClr val="660099"/>
                </a:solidFill>
                <a:latin typeface="Calibri" panose="020F0502020204030204" pitchFamily="34" charset="0"/>
                <a:hlinkClick r:id="rId2"/>
              </a:rPr>
              <a:t>🤦</a:t>
            </a:r>
            <a:endParaRPr lang="en-US" sz="3600" u="sng" dirty="0">
              <a:solidFill>
                <a:srgbClr val="660099"/>
              </a:solidFill>
              <a:effectLst/>
              <a:latin typeface="Calibri" panose="020F0502020204030204" pitchFamily="34" charset="0"/>
              <a:hlinkClick r:id="rId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71457"/>
              </p:ext>
            </p:extLst>
          </p:nvPr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/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0.01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/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0.99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  <a:blipFill>
                <a:blip r:embed="rId4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88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testing/assessment: </a:t>
            </a:r>
          </a:p>
          <a:p>
            <a:pPr marL="342900" lvl="1" indent="0">
              <a:buNone/>
            </a:pPr>
            <a:r>
              <a:rPr lang="en-US" dirty="0"/>
              <a:t>A topic we’re [kind of] familiar with, by virtue of working in an empirical field. </a:t>
            </a:r>
          </a:p>
          <a:p>
            <a:pPr marL="342900" lvl="1" indent="0">
              <a:buNone/>
            </a:pPr>
            <a:r>
              <a:rPr lang="en-US" dirty="0"/>
              <a:t>There are holes in our understanding of these concepts and their usage. </a:t>
            </a:r>
          </a:p>
          <a:p>
            <a:endParaRPr lang="en-US" dirty="0"/>
          </a:p>
          <a:p>
            <a:r>
              <a:rPr lang="en-US" dirty="0"/>
              <a:t>Mix of new ideas and known stuff.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D9E7-3B5E-9540-89CF-276633EF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983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83619"/>
            <a:ext cx="4359287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37359" y="3363956"/>
            <a:ext cx="4154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Statistical significance </a:t>
            </a:r>
            <a:r>
              <a:rPr lang="en-US" dirty="0"/>
              <a:t>is different than </a:t>
            </a:r>
            <a:r>
              <a:rPr lang="en-US" b="1" dirty="0"/>
              <a:t>practical significance.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628649" y="1169815"/>
            <a:ext cx="7783831" cy="13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800" dirty="0"/>
              <a:t>Null-Hypothesis Significance Tests are </a:t>
            </a:r>
            <a:r>
              <a:rPr lang="en" sz="1800" b="1" dirty="0"/>
              <a:t>the most popular choice </a:t>
            </a:r>
            <a:r>
              <a:rPr lang="en" sz="1800" dirty="0"/>
              <a:t>among NLP practitioners. Meanwhile, they’re </a:t>
            </a:r>
            <a:r>
              <a:rPr lang="en" sz="1800" b="1" dirty="0"/>
              <a:t>difficult to understand </a:t>
            </a:r>
            <a:r>
              <a:rPr lang="en" sz="1800" dirty="0"/>
              <a:t>and highly </a:t>
            </a:r>
            <a:r>
              <a:rPr lang="en" sz="1800" b="1" dirty="0"/>
              <a:t>prone to misunderstanding</a:t>
            </a:r>
            <a:r>
              <a:rPr lang="en" sz="1800" dirty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661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9653"/>
            <a:ext cx="1813051" cy="962474"/>
          </a:xfrm>
          <a:prstGeom prst="rect">
            <a:avLst/>
          </a:prstGeom>
          <a:solidFill>
            <a:srgbClr val="FF16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AC896F1-C372-7847-B618-98E7112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DE7-0308-2746-87C2-F945DE8E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Bayesian inference framework.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8C970-87A1-5540-895C-1B6EA060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18" y="1972300"/>
            <a:ext cx="5597495" cy="2292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6850B-0410-4240-9F19-F090A3E3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F5C50-10EA-114B-B793-58F4F8B17326}"/>
              </a:ext>
            </a:extLst>
          </p:cNvPr>
          <p:cNvSpPr/>
          <p:nvPr/>
        </p:nvSpPr>
        <p:spPr>
          <a:xfrm>
            <a:off x="3773544" y="4721761"/>
            <a:ext cx="15969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(Thomas Bayes 1702-1761)</a:t>
            </a:r>
          </a:p>
        </p:txBody>
      </p:sp>
    </p:spTree>
    <p:extLst>
      <p:ext uri="{BB962C8B-B14F-4D97-AF65-F5344CB8AC3E}">
        <p14:creationId xmlns:p14="http://schemas.microsoft.com/office/powerpoint/2010/main" val="3146344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connected to the observations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likeliness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use the posterior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to calculate: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Hypothesis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  <a:blipFill>
                <a:blip r:embed="rId3"/>
                <a:stretch>
                  <a:fillRect l="-774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4727007" y="2744537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3740493" y="2718543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1827FC-6433-704F-A0CF-4B6DC2F407F1}"/>
              </a:ext>
            </a:extLst>
          </p:cNvPr>
          <p:cNvSpPr/>
          <p:nvPr/>
        </p:nvSpPr>
        <p:spPr>
          <a:xfrm>
            <a:off x="2761841" y="2895131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81858"/>
              </p:ext>
            </p:extLst>
          </p:nvPr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958ADE-E738-1F43-B241-1BD41183C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38623" y="2076989"/>
            <a:ext cx="2750980" cy="2090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5553" cy="1000439"/>
            <a:chOff x="4314088" y="1975329"/>
            <a:chExt cx="1545553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67955" cy="1055361"/>
            <a:chOff x="4383141" y="3324406"/>
            <a:chExt cx="1467955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/>
              <p:nvPr/>
            </p:nvSpPr>
            <p:spPr>
              <a:xfrm>
                <a:off x="7259869" y="4158455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869" y="4158455"/>
                <a:ext cx="81406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EE7C06E7-2FE3-DF43-832D-B7A543D49B38}"/>
              </a:ext>
            </a:extLst>
          </p:cNvPr>
          <p:cNvSpPr/>
          <p:nvPr/>
        </p:nvSpPr>
        <p:spPr>
          <a:xfrm rot="16200000">
            <a:off x="6112771" y="3069502"/>
            <a:ext cx="174355" cy="212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601C-BCC5-0844-9670-FEC8197D22C9}"/>
              </a:ext>
            </a:extLst>
          </p:cNvPr>
          <p:cNvGrpSpPr/>
          <p:nvPr/>
        </p:nvGrpSpPr>
        <p:grpSpPr>
          <a:xfrm>
            <a:off x="6105084" y="4527138"/>
            <a:ext cx="2799210" cy="369332"/>
            <a:chOff x="6105084" y="4527138"/>
            <a:chExt cx="2799210" cy="369332"/>
          </a:xfrm>
        </p:grpSpPr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99881CA-60D4-8640-A313-62DEE14B9BF5}"/>
                </a:ext>
              </a:extLst>
            </p:cNvPr>
            <p:cNvSpPr/>
            <p:nvPr/>
          </p:nvSpPr>
          <p:spPr>
            <a:xfrm rot="16200000">
              <a:off x="6124311" y="4650923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/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713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5" grpId="0"/>
      <p:bldP spid="29" grpId="0"/>
      <p:bldP spid="46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28855"/>
              </p:ext>
            </p:extLst>
          </p:nvPr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7824A-8A26-964A-B59C-26352C67AC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806" b="10043"/>
          <a:stretch/>
        </p:blipFill>
        <p:spPr>
          <a:xfrm>
            <a:off x="6343649" y="1821184"/>
            <a:ext cx="2584385" cy="238882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14141-0C1D-B64A-8985-CAA83814DA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269" b="10043"/>
          <a:stretch/>
        </p:blipFill>
        <p:spPr>
          <a:xfrm>
            <a:off x="5988664" y="1816085"/>
            <a:ext cx="2946514" cy="238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3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Provides </a:t>
            </a:r>
            <a:r>
              <a:rPr lang="en-US" sz="1800" b="1" dirty="0"/>
              <a:t>probability estimates over </a:t>
            </a:r>
            <a:r>
              <a:rPr lang="en-US" sz="1800" dirty="0"/>
              <a:t>hypothesis of interest.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20713" y="1861376"/>
            <a:ext cx="42542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flexible</a:t>
            </a:r>
            <a:r>
              <a:rPr lang="en-US" dirty="0"/>
              <a:t>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r>
              <a:rPr lang="en-US" b="1" dirty="0"/>
              <a:t>margin of superiority</a:t>
            </a:r>
            <a:r>
              <a:rPr lang="en-US" dirty="0"/>
              <a:t> could incorporated in the definition of hypotheses. </a:t>
            </a:r>
            <a:endParaRPr lang="en" dirty="0"/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does not encourage </a:t>
            </a:r>
            <a:r>
              <a:rPr lang="en-US" b="1" dirty="0"/>
              <a:t>binary</a:t>
            </a:r>
            <a:r>
              <a:rPr lang="en-US" dirty="0"/>
              <a:t> decision-making.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48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07D75D5-058C-8D4D-834E-69CFDECA1951}"/>
              </a:ext>
            </a:extLst>
          </p:cNvPr>
          <p:cNvSpPr/>
          <p:nvPr/>
        </p:nvSpPr>
        <p:spPr>
          <a:xfrm>
            <a:off x="8310372" y="274380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4861B5-946A-444C-ABC6-0BD46EC57FB1}"/>
              </a:ext>
            </a:extLst>
          </p:cNvPr>
          <p:cNvSpPr/>
          <p:nvPr/>
        </p:nvSpPr>
        <p:spPr>
          <a:xfrm>
            <a:off x="8324040" y="4358530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👍🏽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9B396F-F58C-C14A-8144-C56CE26C71C4}"/>
              </a:ext>
            </a:extLst>
          </p:cNvPr>
          <p:cNvSpPr/>
          <p:nvPr/>
        </p:nvSpPr>
        <p:spPr>
          <a:xfrm>
            <a:off x="628651" y="1866815"/>
            <a:ext cx="46367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200" dirty="0"/>
              <a:t>Posterior Intervals are interpretable in terms of post-data </a:t>
            </a:r>
            <a:r>
              <a:rPr lang="en-US" sz="2200" b="1" dirty="0"/>
              <a:t>probabilities</a:t>
            </a:r>
            <a:r>
              <a:rPr lang="en-US" sz="2200" dirty="0"/>
              <a:t>.</a:t>
            </a:r>
            <a:r>
              <a:rPr lang="en-US" sz="2200" b="1" dirty="0"/>
              <a:t> 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34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3C90FF4-5BD3-DE4C-BFB0-19852C1D2B61}"/>
              </a:ext>
            </a:extLst>
          </p:cNvPr>
          <p:cNvSpPr/>
          <p:nvPr/>
        </p:nvSpPr>
        <p:spPr>
          <a:xfrm>
            <a:off x="1599534" y="3991545"/>
            <a:ext cx="893295" cy="263526"/>
          </a:xfrm>
          <a:prstGeom prst="wedgeRoundRectCallout">
            <a:avLst>
              <a:gd name="adj1" fmla="val 43735"/>
              <a:gd name="adj2" fmla="val -125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930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D032947-6520-3942-8923-C9158272E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69" r="38518"/>
          <a:stretch/>
        </p:blipFill>
        <p:spPr>
          <a:xfrm>
            <a:off x="7084173" y="2132310"/>
            <a:ext cx="1500750" cy="692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77C64-43D8-254C-A95B-30324CC05451}"/>
              </a:ext>
            </a:extLst>
          </p:cNvPr>
          <p:cNvSpPr/>
          <p:nvPr/>
        </p:nvSpPr>
        <p:spPr>
          <a:xfrm>
            <a:off x="474521" y="3869381"/>
            <a:ext cx="8444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10FB"/>
                </a:solidFill>
              </a:rPr>
              <a:t>Many people did not know the definition of “Bayes Factor” and some only had “heard” about them. 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631033-70DB-2B44-AEAC-85BD3C4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3570"/>
          <a:stretch/>
        </p:blipFill>
        <p:spPr>
          <a:xfrm>
            <a:off x="5054392" y="1575832"/>
            <a:ext cx="2279314" cy="2055652"/>
          </a:xfrm>
        </p:spPr>
      </p:pic>
    </p:spTree>
    <p:extLst>
      <p:ext uri="{BB962C8B-B14F-4D97-AF65-F5344CB8AC3E}">
        <p14:creationId xmlns:p14="http://schemas.microsoft.com/office/powerpoint/2010/main" val="41294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5784099-297F-AA4A-B704-0D918B0B70F7}"/>
              </a:ext>
            </a:extLst>
          </p:cNvPr>
          <p:cNvSpPr/>
          <p:nvPr/>
        </p:nvSpPr>
        <p:spPr>
          <a:xfrm>
            <a:off x="4944227" y="2021124"/>
            <a:ext cx="1046139" cy="178713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83828-FC96-454F-BBE5-B8C8140B1812}"/>
              </a:ext>
            </a:extLst>
          </p:cNvPr>
          <p:cNvSpPr txBox="1"/>
          <p:nvPr/>
        </p:nvSpPr>
        <p:spPr>
          <a:xfrm>
            <a:off x="5171024" y="2554370"/>
            <a:ext cx="16059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Assessment/</a:t>
            </a:r>
          </a:p>
          <a:p>
            <a:pPr algn="ctr"/>
            <a:r>
              <a:rPr lang="en-US" i="1" dirty="0"/>
              <a:t>Verification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DCABC2-A63A-D646-AA84-150B94DF7D9B}"/>
              </a:ext>
            </a:extLst>
          </p:cNvPr>
          <p:cNvSpPr/>
          <p:nvPr/>
        </p:nvSpPr>
        <p:spPr>
          <a:xfrm>
            <a:off x="2245487" y="1328675"/>
            <a:ext cx="4550455" cy="203654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2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7D70CB-54DC-0B40-82A1-DBCA6B35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Final Section: </a:t>
            </a:r>
            <a:br>
              <a:rPr lang="en-US" sz="2200" dirty="0"/>
            </a:br>
            <a:r>
              <a:rPr lang="en-US" dirty="0"/>
              <a:t>Malpractices &amp; Suggestions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826FDF-D387-9449-B546-A48EF9DE48EE}"/>
              </a:ext>
            </a:extLst>
          </p:cNvPr>
          <p:cNvGrpSpPr/>
          <p:nvPr/>
        </p:nvGrpSpPr>
        <p:grpSpPr>
          <a:xfrm>
            <a:off x="1977391" y="1936985"/>
            <a:ext cx="5474970" cy="2716781"/>
            <a:chOff x="1200150" y="1380811"/>
            <a:chExt cx="5923505" cy="29087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C37AE1-3D8A-1E4C-ACD4-2E63FAED5AD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3B1CF7-E6D7-6D40-A5B6-AC44B6E1E95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6FDFE0-EC08-6A44-B7EA-8F326F598306}"/>
                </a:ext>
              </a:extLst>
            </p:cNvPr>
            <p:cNvSpPr/>
            <p:nvPr/>
          </p:nvSpPr>
          <p:spPr>
            <a:xfrm>
              <a:off x="1200151" y="2293966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Binary/Categorical Decisions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0EF217-77E7-5F44-B187-46ECB411593D}"/>
                </a:ext>
              </a:extLst>
            </p:cNvPr>
            <p:cNvSpPr/>
            <p:nvPr/>
          </p:nvSpPr>
          <p:spPr>
            <a:xfrm>
              <a:off x="1200150" y="3392411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CA5861-9473-2E4F-91D6-A35B649AC85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390A33-4C13-0A49-A765-C04FCEF5B5BF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B1087C-B2FE-CE44-826F-AE62BAE15C7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E0507-83F4-4F4C-99F0-880C3D7CCD1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Posterior Intervals</a:t>
              </a:r>
            </a:p>
          </p:txBody>
        </p:sp>
        <p:sp>
          <p:nvSpPr>
            <p:cNvPr id="14" name="Quad Arrow 13">
              <a:extLst>
                <a:ext uri="{FF2B5EF4-FFF2-40B4-BE49-F238E27FC236}">
                  <a16:creationId xmlns:a16="http://schemas.microsoft.com/office/drawing/2014/main" id="{907A6A49-6A75-F348-AE4D-7BDA48A9632A}"/>
                </a:ext>
              </a:extLst>
            </p:cNvPr>
            <p:cNvSpPr/>
            <p:nvPr/>
          </p:nvSpPr>
          <p:spPr>
            <a:xfrm rot="2650734">
              <a:off x="4786638" y="2813638"/>
              <a:ext cx="914374" cy="948648"/>
            </a:xfrm>
            <a:prstGeom prst="quadArrow">
              <a:avLst>
                <a:gd name="adj1" fmla="val 11602"/>
                <a:gd name="adj2" fmla="val 12124"/>
                <a:gd name="adj3" fmla="val 22500"/>
              </a:avLst>
            </a:prstGeom>
            <a:solidFill>
              <a:srgbClr val="FF1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56844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4075-8B43-E94E-97D4-A05E248D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46" y="376949"/>
            <a:ext cx="2750280" cy="2401880"/>
          </a:xfrm>
        </p:spPr>
        <p:txBody>
          <a:bodyPr>
            <a:normAutofit/>
          </a:bodyPr>
          <a:lstStyle/>
          <a:p>
            <a:r>
              <a:rPr lang="en-US" dirty="0"/>
              <a:t>Ambiguous reporting</a:t>
            </a:r>
          </a:p>
        </p:txBody>
      </p:sp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D5D10-06A9-E346-9BDC-A3B68B3856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" r="2190" b="1"/>
          <a:stretch/>
        </p:blipFill>
        <p:spPr>
          <a:xfrm>
            <a:off x="3043509" y="285008"/>
            <a:ext cx="5727621" cy="461917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34D5-1E4C-CD4C-9313-865CB057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F16C0-AF8E-3043-9724-C6C4E9197558}"/>
              </a:ext>
            </a:extLst>
          </p:cNvPr>
          <p:cNvSpPr/>
          <p:nvPr/>
        </p:nvSpPr>
        <p:spPr>
          <a:xfrm>
            <a:off x="452786" y="2594596"/>
            <a:ext cx="25805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referring to the results of significance testing, one should be mindful of </a:t>
            </a:r>
            <a:r>
              <a:rPr lang="en-US" b="1" dirty="0"/>
              <a:t>how others are going to interpret it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600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7" name="Content Placeholder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E943F1-788D-9044-8F22-D5E3F438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41264" y="1159550"/>
            <a:ext cx="2050991" cy="3819738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5AFD1000-A6B0-434B-BE73-8EF9D79D3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698" y="1242378"/>
            <a:ext cx="2034593" cy="2808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360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system-A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system-B</a:t>
            </a:r>
            <a:r>
              <a:rPr lang="en-US" dirty="0"/>
              <a:t> with a notable margin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3DC2-6809-E549-A7D1-2531A38743A4}"/>
              </a:ext>
            </a:extLst>
          </p:cNvPr>
          <p:cNvSpPr txBox="1"/>
          <p:nvPr/>
        </p:nvSpPr>
        <p:spPr>
          <a:xfrm>
            <a:off x="302655" y="2929438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83%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C906-961D-784E-9B7A-939D58172030}"/>
              </a:ext>
            </a:extLst>
          </p:cNvPr>
          <p:cNvSpPr txBox="1"/>
          <p:nvPr/>
        </p:nvSpPr>
        <p:spPr>
          <a:xfrm>
            <a:off x="302655" y="3590562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53%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24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6C7A-6CDA-7841-9C6A-27C06849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7992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Usage of “Significance”: Our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361B-9D2F-FF4E-969C-2B3618AF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4107737" cy="32635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referring to performing some type of “hypothesis testing,” use prefixes like “statistical” 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referring to big empirical improvements, use alternative terms like: “notable” or “remarkable.” 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64BB-B745-C342-BF29-5F68394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E71D3-51A3-304F-AD13-BF178B3C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09" y="1666936"/>
            <a:ext cx="4107738" cy="29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28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65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Define the research hypothesis you are after: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4CF0-C7D1-F74D-AC31-C07DC42A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AAB726-1FB8-594C-8666-983E5F26310E}"/>
              </a:ext>
            </a:extLst>
          </p:cNvPr>
          <p:cNvSpPr/>
          <p:nvPr/>
        </p:nvSpPr>
        <p:spPr>
          <a:xfrm>
            <a:off x="628650" y="2603857"/>
            <a:ext cx="7315835" cy="196813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41369B-1BB4-0749-9878-139F7BAF157A}"/>
              </a:ext>
            </a:extLst>
          </p:cNvPr>
          <p:cNvGrpSpPr/>
          <p:nvPr/>
        </p:nvGrpSpPr>
        <p:grpSpPr>
          <a:xfrm>
            <a:off x="5517465" y="248227"/>
            <a:ext cx="3386707" cy="1778401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D6CA17-8259-5F41-BEE5-3D7C41C75D67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264B8-3CBD-EE49-8796-A66084120E4B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970766-9F39-5B4D-8925-2ACB204EAC7B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7CE4A-393F-2343-A53B-6CEE0995010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5C8F0-7BBD-8D4E-BA68-7FF8B3D84816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BE4F8A-9EA6-8843-8702-B4C798403580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4A82D7-CC2D-2B4D-9B83-85CD50794E89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0246F1-767C-0B4B-B941-2597DB2079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Posterior Intervals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705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pPr marL="400050" indent="-285750"/>
            <a:r>
              <a:rPr lang="en-US" sz="2400" dirty="0"/>
              <a:t>The </a:t>
            </a:r>
            <a:r>
              <a:rPr lang="en-US" sz="2400" dirty="0">
                <a:solidFill>
                  <a:srgbClr val="0010FB"/>
                </a:solidFill>
              </a:rPr>
              <a:t>statements</a:t>
            </a:r>
            <a:r>
              <a:rPr lang="en-US" sz="2400" dirty="0"/>
              <a:t> reporting p-value and </a:t>
            </a:r>
            <a:br>
              <a:rPr lang="en-US" sz="2400" dirty="0"/>
            </a:br>
            <a:r>
              <a:rPr lang="en-US" sz="2400" dirty="0"/>
              <a:t>confidence interval </a:t>
            </a:r>
            <a:r>
              <a:rPr lang="en-US" sz="2400" dirty="0">
                <a:solidFill>
                  <a:srgbClr val="0010FB"/>
                </a:solidFill>
              </a:rPr>
              <a:t>need to be precise</a:t>
            </a:r>
            <a:r>
              <a:rPr lang="en-US" sz="2400" dirty="0"/>
              <a:t>.</a:t>
            </a:r>
          </a:p>
          <a:p>
            <a:pPr marL="400050" indent="-285750"/>
            <a:r>
              <a:rPr lang="en-US" sz="2400" dirty="0"/>
              <a:t>…  so that the results </a:t>
            </a:r>
            <a:r>
              <a:rPr lang="en-US" sz="2400" dirty="0">
                <a:solidFill>
                  <a:srgbClr val="0010FB"/>
                </a:solidFill>
              </a:rPr>
              <a:t>are not misinterpreted</a:t>
            </a:r>
            <a:r>
              <a:rPr lang="en-US" sz="2400" dirty="0"/>
              <a:t>. </a:t>
            </a:r>
          </a:p>
          <a:p>
            <a:pPr marL="857250" lvl="1" indent="-285750"/>
            <a:r>
              <a:rPr lang="en-US" sz="2000" dirty="0"/>
              <a:t>The term “significant” should be used with caution and clear purpose in order to not cause any misinterpretations. </a:t>
            </a:r>
          </a:p>
          <a:p>
            <a:pPr marL="228600" lvl="1" indent="0" algn="ctr">
              <a:buNone/>
            </a:pPr>
            <a:r>
              <a:rPr lang="en-US" i="1" dirty="0"/>
              <a:t>better under a significance test</a:t>
            </a:r>
            <a:r>
              <a:rPr lang="en-US" i="1" dirty="0">
                <a:solidFill>
                  <a:schemeClr val="dk2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!=</a:t>
            </a:r>
            <a:r>
              <a:rPr lang="en-US" dirty="0">
                <a:solidFill>
                  <a:srgbClr val="242729"/>
                </a:solidFill>
                <a:highlight>
                  <a:srgbClr val="FFFFFF"/>
                </a:highlight>
              </a:rPr>
              <a:t>  </a:t>
            </a:r>
            <a:r>
              <a:rPr lang="en-US" i="1" dirty="0">
                <a:solidFill>
                  <a:srgbClr val="242729"/>
                </a:solidFill>
                <a:highlight>
                  <a:srgbClr val="FFFFFF"/>
                </a:highlight>
              </a:rPr>
              <a:t>significantly better</a:t>
            </a:r>
            <a:endParaRPr lang="en-US" sz="2400" i="1" dirty="0"/>
          </a:p>
          <a:p>
            <a:pPr marL="857250" lvl="1" indent="-285750"/>
            <a:r>
              <a:rPr lang="en-US" sz="2000" dirty="0"/>
              <a:t>One way to achieve this is by using adjectives “statistical” or “practical” before any (possibly inflected) usage of “significance.”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54327-86E2-9345-8D23-6CA8D3B8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6998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D9F72F-177E-D84D-B53C-9116FD3F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1"/>
          <a:stretch/>
        </p:blipFill>
        <p:spPr>
          <a:xfrm>
            <a:off x="29765" y="1475190"/>
            <a:ext cx="6016885" cy="3668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F374D8-90E6-B847-B4E6-8BCA4666B1DB}"/>
              </a:ext>
            </a:extLst>
          </p:cNvPr>
          <p:cNvGrpSpPr/>
          <p:nvPr/>
        </p:nvGrpSpPr>
        <p:grpSpPr>
          <a:xfrm>
            <a:off x="5982789" y="195264"/>
            <a:ext cx="3008680" cy="1677079"/>
            <a:chOff x="1789654" y="1380811"/>
            <a:chExt cx="5334001" cy="29087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C8A06D-7109-7C4E-AFFA-25E9F0068700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Frequentist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934E93-3324-B746-8A06-7891B0253CE6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Bayesian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8C030A-7340-274C-A817-2F8C5C739D7F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Binary Decision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D904CF-9649-CC45-9192-02AFF28F2766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Uncertainty Estimations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4B5D17-A8E7-AE46-8A4B-38A7A292DF3A}"/>
                </a:ext>
              </a:extLst>
            </p:cNvPr>
            <p:cNvSpPr/>
            <p:nvPr/>
          </p:nvSpPr>
          <p:spPr>
            <a:xfrm>
              <a:off x="3363993" y="2228629"/>
              <a:ext cx="1813051" cy="962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Null-Hypothesis Significance Test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28721C-1277-6243-933B-72C112A66875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 Factor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33EBDD-15F6-9C4C-9CFD-E52F8E392E6B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Confidence Interval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D35751-2013-BB4B-B7EF-C7B97A7554F1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Posterior Intervals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A5B9D-23A0-9942-B742-416E782475B2}"/>
              </a:ext>
            </a:extLst>
          </p:cNvPr>
          <p:cNvSpPr/>
          <p:nvPr/>
        </p:nvSpPr>
        <p:spPr>
          <a:xfrm>
            <a:off x="6057015" y="2416574"/>
            <a:ext cx="3064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Lots of good tips about: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Selecting the right “test”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How to report your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10FB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E39E32-4350-5440-82AA-C325604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E6DD93-374C-7549-A53C-A3A7223D832F}"/>
              </a:ext>
            </a:extLst>
          </p:cNvPr>
          <p:cNvSpPr/>
          <p:nvPr/>
        </p:nvSpPr>
        <p:spPr>
          <a:xfrm>
            <a:off x="6850484" y="124144"/>
            <a:ext cx="1075613" cy="1796096"/>
          </a:xfrm>
          <a:prstGeom prst="roundRect">
            <a:avLst>
              <a:gd name="adj" fmla="val 8166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4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b="1" dirty="0"/>
              <a:t>If using Bayesian tests: </a:t>
            </a:r>
          </a:p>
          <a:p>
            <a:pPr marL="400050" indent="-285750"/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FE420-747F-0240-9B19-59BF504E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90484-8D4A-4B41-978A-CDA1E6E71E2E}"/>
              </a:ext>
            </a:extLst>
          </p:cNvPr>
          <p:cNvSpPr/>
          <p:nvPr/>
        </p:nvSpPr>
        <p:spPr>
          <a:xfrm>
            <a:off x="3478268" y="1369218"/>
            <a:ext cx="5121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https://github.com/allenai/HyBayes/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90BA8-64C0-134E-A0A2-AED1BA4FC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3" b="27070"/>
          <a:stretch/>
        </p:blipFill>
        <p:spPr>
          <a:xfrm>
            <a:off x="616773" y="2291938"/>
            <a:ext cx="7765925" cy="24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18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214E-70FD-8A42-B710-B5D92D85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That’s it!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75B42-6CFF-2744-B0E4-2D8A94F76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B4CD-FA1A-F746-8FA2-B56C7BD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434FD-6C33-2148-9FD0-5EEE2F22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2084960"/>
            <a:ext cx="972591" cy="13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58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701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10FB"/>
                </a:solidFill>
              </a:rPr>
              <a:t>Which tests have assumptions? </a:t>
            </a:r>
            <a:r>
              <a:rPr lang="en-US" dirty="0">
                <a:solidFill>
                  <a:srgbClr val="0010FB"/>
                </a:solidFill>
              </a:rPr>
              <a:t> </a:t>
            </a:r>
          </a:p>
          <a:p>
            <a:r>
              <a:rPr lang="en-US" dirty="0"/>
              <a:t>Assumptions are necessary to perform any statistical tests. </a:t>
            </a:r>
          </a:p>
          <a:p>
            <a:pPr lvl="1"/>
            <a:r>
              <a:rPr lang="en-US" dirty="0"/>
              <a:t>“no free lunch” </a:t>
            </a:r>
          </a:p>
          <a:p>
            <a:r>
              <a:rPr lang="en-US" dirty="0"/>
              <a:t>Many of them are questionable!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7504-0D0C-9A43-8C99-E6F36F09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3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picture containing device, umbrella&#10;&#10;Description automatically generated">
            <a:extLst>
              <a:ext uri="{FF2B5EF4-FFF2-40B4-BE49-F238E27FC236}">
                <a16:creationId xmlns:a16="http://schemas.microsoft.com/office/drawing/2014/main" id="{3F6406F2-AA63-0142-9A6C-9C096CB2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339" y="1190175"/>
            <a:ext cx="2050859" cy="217771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EEF659-32F5-5043-AC4D-18022DE4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30" y="3321225"/>
            <a:ext cx="1845239" cy="1189766"/>
          </a:xfrm>
          <a:prstGeom prst="rect">
            <a:avLst/>
          </a:prstGeom>
        </p:spPr>
      </p:pic>
      <p:pic>
        <p:nvPicPr>
          <p:cNvPr id="9" name="Picture 8" descr="A picture containing umbrella, device&#10;&#10;Description automatically generated">
            <a:extLst>
              <a:ext uri="{FF2B5EF4-FFF2-40B4-BE49-F238E27FC236}">
                <a16:creationId xmlns:a16="http://schemas.microsoft.com/office/drawing/2014/main" id="{656401CB-F388-A54E-B360-3B377855B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65" y="1296512"/>
            <a:ext cx="2010798" cy="202471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4F676-B0E5-EB42-ADCA-1C53C9F39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495" y="3454765"/>
            <a:ext cx="1753168" cy="9586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730E1-B8B4-F84E-A75A-68F5B199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229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F4B006-9F42-564D-898E-D1E383EB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994" y="1370013"/>
            <a:ext cx="7410011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D15A7-77B4-AD4A-AED3-AED1389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022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AF62B-161A-0B4A-91B5-7A900DA8B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71"/>
          <a:stretch/>
        </p:blipFill>
        <p:spPr>
          <a:xfrm>
            <a:off x="441451" y="1946495"/>
            <a:ext cx="7754103" cy="26858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AC499E-5200-CE4F-B7C3-7EBC73BA3983}"/>
              </a:ext>
            </a:extLst>
          </p:cNvPr>
          <p:cNvSpPr/>
          <p:nvPr/>
        </p:nvSpPr>
        <p:spPr>
          <a:xfrm>
            <a:off x="719751" y="14225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“I can understand almost all the "statistical" terms I encounter in papers.”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E6E73-401E-E940-9BEC-74C84C0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287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EDACDE-5409-F14D-B902-9EEACE5E4D48}"/>
              </a:ext>
            </a:extLst>
          </p:cNvPr>
          <p:cNvSpPr/>
          <p:nvPr/>
        </p:nvSpPr>
        <p:spPr>
          <a:xfrm>
            <a:off x="5192059" y="1117364"/>
            <a:ext cx="9829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Reality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427DA2-80B3-0A41-A62F-449465B4C5FF}"/>
              </a:ext>
            </a:extLst>
          </p:cNvPr>
          <p:cNvSpPr/>
          <p:nvPr/>
        </p:nvSpPr>
        <p:spPr>
          <a:xfrm>
            <a:off x="5085684" y="15446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9D1E56-B261-4140-A90E-A6B669B381BA}"/>
              </a:ext>
            </a:extLst>
          </p:cNvPr>
          <p:cNvSpPr/>
          <p:nvPr/>
        </p:nvSpPr>
        <p:spPr>
          <a:xfrm>
            <a:off x="5392880" y="17493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486B1-E2C4-004C-9BD0-F99A720DFA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66" r="4250" b="34625"/>
          <a:stretch/>
        </p:blipFill>
        <p:spPr>
          <a:xfrm rot="5400000">
            <a:off x="5256205" y="2698789"/>
            <a:ext cx="1606420" cy="503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8D918-349C-A841-A3EE-1E4C423EC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66" r="4250" b="34625"/>
          <a:stretch/>
        </p:blipFill>
        <p:spPr>
          <a:xfrm rot="16200000">
            <a:off x="4599145" y="2831221"/>
            <a:ext cx="1606420" cy="50346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D5D9CA-A9C3-7549-BD30-DE318DE91BE2}"/>
              </a:ext>
            </a:extLst>
          </p:cNvPr>
          <p:cNvSpPr/>
          <p:nvPr/>
        </p:nvSpPr>
        <p:spPr>
          <a:xfrm>
            <a:off x="5392880" y="4026136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6280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" grpId="0" animBg="1"/>
      <p:bldP spid="34" grpId="0" animBg="1"/>
      <p:bldP spid="36" grpId="0" animBg="1"/>
      <p:bldP spid="37" grpId="0" animBg="1"/>
      <p:bldP spid="40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F8987-335D-454C-93A3-5723B2A724B9}"/>
              </a:ext>
            </a:extLst>
          </p:cNvPr>
          <p:cNvSpPr/>
          <p:nvPr/>
        </p:nvSpPr>
        <p:spPr>
          <a:xfrm>
            <a:off x="4277782" y="2941337"/>
            <a:ext cx="5036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/>
              <a:t>&lt;</a:t>
            </a:r>
          </a:p>
          <a:p>
            <a:pPr algn="ctr"/>
            <a:r>
              <a:rPr lang="en-US" sz="3000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6A156-EC22-6947-AD99-C9117A8877E8}"/>
              </a:ext>
            </a:extLst>
          </p:cNvPr>
          <p:cNvGrpSpPr/>
          <p:nvPr/>
        </p:nvGrpSpPr>
        <p:grpSpPr>
          <a:xfrm>
            <a:off x="5203272" y="865930"/>
            <a:ext cx="2413993" cy="3552920"/>
            <a:chOff x="5203272" y="770930"/>
            <a:chExt cx="2413993" cy="35529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46AB45-2139-694C-9101-4AFACD7B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2887" y="2795814"/>
              <a:ext cx="1528036" cy="1528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FC3D7-F806-664F-B00E-B35E0B590441}"/>
              </a:ext>
            </a:extLst>
          </p:cNvPr>
          <p:cNvGrpSpPr/>
          <p:nvPr/>
        </p:nvGrpSpPr>
        <p:grpSpPr>
          <a:xfrm>
            <a:off x="1415384" y="830326"/>
            <a:ext cx="2413993" cy="3637223"/>
            <a:chOff x="1415384" y="735326"/>
            <a:chExt cx="2413993" cy="3637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0D848F-54EB-444D-A871-77119E78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3130" y="2760189"/>
              <a:ext cx="1612360" cy="161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A6-658D-CB4D-936E-F32316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557-139B-EA43-93D0-BAB085EE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75313"/>
            <a:ext cx="7886700" cy="7574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rgbClr val="3F20FC"/>
                </a:solidFill>
              </a:rPr>
              <a:t>“I can always prepare a nice presentation, if I stay up the night before.”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1041-EBB7-A245-B40C-1179AED2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AF1B6-4169-674A-929B-CF257B1F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4" y="1055007"/>
            <a:ext cx="3327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505789"/>
              </p:ext>
            </p:extLst>
          </p:nvPr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8F7C8-6F87-EA4D-A591-7AF062B30BD1}"/>
              </a:ext>
            </a:extLst>
          </p:cNvPr>
          <p:cNvSpPr txBox="1"/>
          <p:nvPr/>
        </p:nvSpPr>
        <p:spPr>
          <a:xfrm>
            <a:off x="6664134" y="1778531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54B3-3DC4-CA45-A93B-08B7D3867D23}"/>
              </a:ext>
            </a:extLst>
          </p:cNvPr>
          <p:cNvSpPr/>
          <p:nvPr/>
        </p:nvSpPr>
        <p:spPr>
          <a:xfrm>
            <a:off x="299691" y="1211058"/>
            <a:ext cx="854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Can this apparent difference in performance be explained simply by </a:t>
            </a:r>
            <a:r>
              <a:rPr lang="en-US" b="1" dirty="0">
                <a:solidFill>
                  <a:srgbClr val="0010FB"/>
                </a:solidFill>
              </a:rPr>
              <a:t>random chance</a:t>
            </a:r>
            <a:r>
              <a:rPr lang="en-US" dirty="0">
                <a:solidFill>
                  <a:srgbClr val="0010FB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Do we have sufficient evidence to conclude that </a:t>
            </a:r>
            <a:r>
              <a:rPr lang="en-US" dirty="0"/>
              <a:t>Ⓐ</a:t>
            </a:r>
            <a:r>
              <a:rPr lang="en-US" dirty="0">
                <a:solidFill>
                  <a:srgbClr val="0010FB"/>
                </a:solidFill>
              </a:rPr>
              <a:t> is in fact </a:t>
            </a:r>
            <a:r>
              <a:rPr lang="en-US" b="1" dirty="0">
                <a:solidFill>
                  <a:srgbClr val="0010FB"/>
                </a:solidFill>
              </a:rPr>
              <a:t>inherently </a:t>
            </a:r>
            <a:r>
              <a:rPr lang="en-US" dirty="0">
                <a:solidFill>
                  <a:srgbClr val="0010FB"/>
                </a:solidFill>
              </a:rPr>
              <a:t>stronger than </a:t>
            </a:r>
            <a:r>
              <a:rPr lang="en-US" dirty="0"/>
              <a:t>Ⓑ</a:t>
            </a:r>
            <a:r>
              <a:rPr lang="en-US" dirty="0">
                <a:solidFill>
                  <a:srgbClr val="0010FB"/>
                </a:solidFill>
              </a:rPr>
              <a:t> on these datasets?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61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" grpId="0"/>
      <p:bldP spid="22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765356"/>
              </p:ext>
            </p:extLst>
          </p:nvPr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E77543-ACDF-8440-ADE6-EBD05FB13C87}"/>
              </a:ext>
            </a:extLst>
          </p:cNvPr>
          <p:cNvSpPr/>
          <p:nvPr/>
        </p:nvSpPr>
        <p:spPr>
          <a:xfrm>
            <a:off x="7380452" y="4664590"/>
            <a:ext cx="1685906" cy="263526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 many more . . 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2EDBE7-3552-8549-B4A4-64B088F919BF}"/>
              </a:ext>
            </a:extLst>
          </p:cNvPr>
          <p:cNvSpPr/>
          <p:nvPr/>
        </p:nvSpPr>
        <p:spPr>
          <a:xfrm>
            <a:off x="727832" y="1723539"/>
            <a:ext cx="346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Almost everyone uses </a:t>
            </a:r>
            <a:r>
              <a:rPr lang="en-US" b="1" i="1" dirty="0">
                <a:solidFill>
                  <a:schemeClr val="bg1"/>
                </a:solidFill>
              </a:rPr>
              <a:t>H1</a:t>
            </a:r>
            <a:r>
              <a:rPr lang="en-US" i="1" dirty="0">
                <a:solidFill>
                  <a:schemeClr val="bg1"/>
                </a:solidFill>
              </a:rPr>
              <a:t>, even though it is harder to interpret. 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03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9" grpId="0" animBg="1"/>
      <p:bldP spid="20" grpId="1" animBg="1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4891</Words>
  <Application>Microsoft Macintosh PowerPoint</Application>
  <PresentationFormat>On-screen Show (16:9)</PresentationFormat>
  <Paragraphs>682</Paragraphs>
  <Slides>54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Consolas</vt:lpstr>
      <vt:lpstr>Segoe Print</vt:lpstr>
      <vt:lpstr>Calibri Light</vt:lpstr>
      <vt:lpstr>Times New Roman</vt:lpstr>
      <vt:lpstr>Calibri</vt:lpstr>
      <vt:lpstr>Cambria Math</vt:lpstr>
      <vt:lpstr>Arial</vt:lpstr>
      <vt:lpstr>Wingdings</vt:lpstr>
      <vt:lpstr>Office Theme</vt:lpstr>
      <vt:lpstr>Not All Claims are Created Equal:  Choosing the Right Statistical Approach to Assess Hypotheses</vt:lpstr>
      <vt:lpstr>About me </vt:lpstr>
      <vt:lpstr>This talk</vt:lpstr>
      <vt:lpstr>The Cycle of Empirical Research</vt:lpstr>
      <vt:lpstr>Hypotheses</vt:lpstr>
      <vt:lpstr>PowerPoint Presentation</vt:lpstr>
      <vt:lpstr>PowerPoint Presentation</vt:lpstr>
      <vt:lpstr>A Typical AI Experiment </vt:lpstr>
      <vt:lpstr>A Typical AI Experiment: Example Hypotheses </vt:lpstr>
      <vt:lpstr>PowerPoint Presentation</vt:lpstr>
      <vt:lpstr>Hypothesis vs Statistical Techniques</vt:lpstr>
      <vt:lpstr>Omission of hypotheses</vt:lpstr>
      <vt:lpstr>Omission of hypotheses</vt:lpstr>
      <vt:lpstr>Talk Summary &amp; Statement</vt:lpstr>
      <vt:lpstr>Statistical tools in this work . . . </vt:lpstr>
      <vt:lpstr>Survey of the NLP Community</vt:lpstr>
      <vt:lpstr>Survey of the NLP Community</vt:lpstr>
      <vt:lpstr>Participants in Our Survey</vt:lpstr>
      <vt:lpstr>Participants in Our Survey</vt:lpstr>
      <vt:lpstr>Trends and Patterns in the field</vt:lpstr>
      <vt:lpstr>PowerPoint Presentation</vt:lpstr>
      <vt:lpstr>Notation</vt:lpstr>
      <vt:lpstr>Null-Hypothesis Significance Testing</vt:lpstr>
      <vt:lpstr>Null-Hypothesis Significance Testing: Example</vt:lpstr>
      <vt:lpstr>Interpreting p-values </vt:lpstr>
      <vt:lpstr>Interpreting p-value</vt:lpstr>
      <vt:lpstr>Interpreting p-value</vt:lpstr>
      <vt:lpstr>Participants in Our Survey</vt:lpstr>
      <vt:lpstr>A Survey Question: Interpreting P-value</vt:lpstr>
      <vt:lpstr>Intermediate Summary</vt:lpstr>
      <vt:lpstr>PowerPoint Presentation</vt:lpstr>
      <vt:lpstr>Posterior Intervals </vt:lpstr>
      <vt:lpstr>Posterior Intervals </vt:lpstr>
      <vt:lpstr>Posterior Intervals: Example </vt:lpstr>
      <vt:lpstr>Posterior Intervals: Example </vt:lpstr>
      <vt:lpstr>2nd Intermediate Summary</vt:lpstr>
      <vt:lpstr>Measures of [Un]Certainty</vt:lpstr>
      <vt:lpstr>Trends and Patterns in the field</vt:lpstr>
      <vt:lpstr>PowerPoint Presentation</vt:lpstr>
      <vt:lpstr>Final Section:  Malpractices &amp; Suggestions</vt:lpstr>
      <vt:lpstr>Ambiguous reporting</vt:lpstr>
      <vt:lpstr>Ambiguity problem in interpreting “significance”</vt:lpstr>
      <vt:lpstr>Ambiguity problem in interpreting “significance”</vt:lpstr>
      <vt:lpstr>The Usage of “Significance”: Our Recommendation</vt:lpstr>
      <vt:lpstr>Tips and Suggestions </vt:lpstr>
      <vt:lpstr>Tips and Suggestions </vt:lpstr>
      <vt:lpstr>Tips and Suggestions </vt:lpstr>
      <vt:lpstr>Tips and Suggestions </vt:lpstr>
      <vt:lpstr>          That’s it! </vt:lpstr>
      <vt:lpstr>The Need for Assumptions</vt:lpstr>
      <vt:lpstr>Participants in our Survey</vt:lpstr>
      <vt:lpstr>Participants in our Survey</vt:lpstr>
      <vt:lpstr>Participants in Our Survey</vt:lpstr>
      <vt:lpstr>Unintended Misleading Result by Iterative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Claims are Created Equal:  Choosing the Right Statistical Approach to Assess Hypotheses</dc:title>
  <dc:creator>Daniel Khashabi</dc:creator>
  <cp:lastModifiedBy>Daniel Khashabi</cp:lastModifiedBy>
  <cp:revision>46</cp:revision>
  <dcterms:created xsi:type="dcterms:W3CDTF">2020-05-10T02:26:29Z</dcterms:created>
  <dcterms:modified xsi:type="dcterms:W3CDTF">2020-05-11T18:54:39Z</dcterms:modified>
</cp:coreProperties>
</file>